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75" r:id="rId3"/>
    <p:sldId id="258" r:id="rId4"/>
    <p:sldId id="261" r:id="rId5"/>
    <p:sldId id="262" r:id="rId6"/>
    <p:sldId id="293" r:id="rId7"/>
    <p:sldId id="286" r:id="rId8"/>
    <p:sldId id="287" r:id="rId9"/>
    <p:sldId id="288" r:id="rId10"/>
    <p:sldId id="289" r:id="rId11"/>
    <p:sldId id="263" r:id="rId12"/>
    <p:sldId id="264" r:id="rId13"/>
    <p:sldId id="290" r:id="rId14"/>
    <p:sldId id="291" r:id="rId15"/>
    <p:sldId id="292" r:id="rId16"/>
    <p:sldId id="268" r:id="rId17"/>
    <p:sldId id="269" r:id="rId18"/>
    <p:sldId id="270" r:id="rId19"/>
    <p:sldId id="271" r:id="rId20"/>
    <p:sldId id="301" r:id="rId21"/>
    <p:sldId id="272" r:id="rId22"/>
    <p:sldId id="273" r:id="rId23"/>
    <p:sldId id="280" r:id="rId24"/>
    <p:sldId id="297" r:id="rId25"/>
    <p:sldId id="274" r:id="rId26"/>
    <p:sldId id="302" r:id="rId27"/>
    <p:sldId id="303" r:id="rId28"/>
    <p:sldId id="304" r:id="rId29"/>
    <p:sldId id="279" r:id="rId30"/>
    <p:sldId id="299" r:id="rId31"/>
    <p:sldId id="300" r:id="rId32"/>
    <p:sldId id="294" r:id="rId33"/>
    <p:sldId id="295" r:id="rId34"/>
    <p:sldId id="296" r:id="rId3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FB6525-2F42-49A3-9CDF-DCF223560B10}" type="datetimeFigureOut">
              <a:rPr lang="sl-SI" smtClean="0"/>
              <a:pPr/>
              <a:t>24. 11. 2022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konek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konek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E0582CF-E95C-45C3-82E5-B6EBCD3C99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525-2F42-49A3-9CDF-DCF223560B10}" type="datetimeFigureOut">
              <a:rPr lang="sl-SI" smtClean="0"/>
              <a:pPr/>
              <a:t>24. 11. 2022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82CF-E95C-45C3-82E5-B6EBCD3C99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525-2F42-49A3-9CDF-DCF223560B10}" type="datetimeFigureOut">
              <a:rPr lang="sl-SI" smtClean="0"/>
              <a:pPr/>
              <a:t>24. 11. 2022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82CF-E95C-45C3-82E5-B6EBCD3C99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FB6525-2F42-49A3-9CDF-DCF223560B10}" type="datetimeFigureOut">
              <a:rPr lang="sl-SI" smtClean="0"/>
              <a:pPr/>
              <a:t>24. 11. 2022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0582CF-E95C-45C3-82E5-B6EBCD3C996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FB6525-2F42-49A3-9CDF-DCF223560B10}" type="datetimeFigureOut">
              <a:rPr lang="sl-SI" smtClean="0"/>
              <a:pPr/>
              <a:t>24. 11. 2022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konek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konek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konek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E0582CF-E95C-45C3-82E5-B6EBCD3C99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525-2F42-49A3-9CDF-DCF223560B10}" type="datetimeFigureOut">
              <a:rPr lang="sl-SI" smtClean="0"/>
              <a:pPr/>
              <a:t>24. 11. 2022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82CF-E95C-45C3-82E5-B6EBCD3C996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525-2F42-49A3-9CDF-DCF223560B10}" type="datetimeFigureOut">
              <a:rPr lang="sl-SI" smtClean="0"/>
              <a:pPr/>
              <a:t>24. 11. 2022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82CF-E95C-45C3-82E5-B6EBCD3C996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FB6525-2F42-49A3-9CDF-DCF223560B10}" type="datetimeFigureOut">
              <a:rPr lang="sl-SI" smtClean="0"/>
              <a:pPr/>
              <a:t>24. 11. 2022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0582CF-E95C-45C3-82E5-B6EBCD3C996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525-2F42-49A3-9CDF-DCF223560B10}" type="datetimeFigureOut">
              <a:rPr lang="sl-SI" smtClean="0"/>
              <a:pPr/>
              <a:t>24. 11. 2022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82CF-E95C-45C3-82E5-B6EBCD3C996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FB6525-2F42-49A3-9CDF-DCF223560B10}" type="datetimeFigureOut">
              <a:rPr lang="sl-SI" smtClean="0"/>
              <a:pPr/>
              <a:t>24. 11. 2022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0582CF-E95C-45C3-82E5-B6EBCD3C996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konek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FB6525-2F42-49A3-9CDF-DCF223560B10}" type="datetimeFigureOut">
              <a:rPr lang="sl-SI" smtClean="0"/>
              <a:pPr/>
              <a:t>24. 11. 2022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0582CF-E95C-45C3-82E5-B6EBCD3C996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FB6525-2F42-49A3-9CDF-DCF223560B10}" type="datetimeFigureOut">
              <a:rPr lang="sl-SI" smtClean="0"/>
              <a:pPr/>
              <a:t>24. 11. 2022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E0582CF-E95C-45C3-82E5-B6EBCD3C996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ntnrGSxy3G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4wZ5wV5dPZ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Na&#269;in%20predelave%20podatkov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FUA6_Ucw3i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KAZALO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/>
              <a:t>Psihologija kot znanost</a:t>
            </a:r>
          </a:p>
          <a:p>
            <a:pPr lvl="1"/>
            <a:r>
              <a:rPr lang="sl-SI" b="1" dirty="0"/>
              <a:t>Predmet in razvoj psihologije</a:t>
            </a:r>
          </a:p>
          <a:p>
            <a:pPr lvl="1"/>
            <a:r>
              <a:rPr lang="sl-SI" b="1" dirty="0"/>
              <a:t>Metode in tehnike raziskovanja</a:t>
            </a:r>
          </a:p>
          <a:p>
            <a:pPr lvl="1"/>
            <a:r>
              <a:rPr lang="sl-SI" dirty="0"/>
              <a:t>Zbiranje in obdelava podatkov</a:t>
            </a:r>
          </a:p>
          <a:p>
            <a:r>
              <a:rPr lang="sl-SI" dirty="0"/>
              <a:t>Duševni procesi</a:t>
            </a:r>
          </a:p>
          <a:p>
            <a:pPr lvl="1"/>
            <a:r>
              <a:rPr lang="sl-SI" dirty="0"/>
              <a:t>Čustva</a:t>
            </a:r>
          </a:p>
          <a:p>
            <a:pPr lvl="1"/>
            <a:r>
              <a:rPr lang="sl-SI" b="1" dirty="0"/>
              <a:t>Motivacija</a:t>
            </a:r>
          </a:p>
          <a:p>
            <a:pPr lvl="1"/>
            <a:r>
              <a:rPr lang="sl-SI" b="1" dirty="0"/>
              <a:t>Občutenje in zaznavanje</a:t>
            </a:r>
          </a:p>
          <a:p>
            <a:pPr lvl="1"/>
            <a:r>
              <a:rPr lang="sl-SI" dirty="0"/>
              <a:t>Učenje in pomnjenje</a:t>
            </a:r>
          </a:p>
          <a:p>
            <a:pPr lvl="1"/>
            <a:r>
              <a:rPr lang="sl-SI" dirty="0"/>
              <a:t>Mišljenje </a:t>
            </a:r>
          </a:p>
          <a:p>
            <a:r>
              <a:rPr lang="sl-SI" dirty="0"/>
              <a:t>Osebnost</a:t>
            </a:r>
          </a:p>
          <a:p>
            <a:pPr lvl="1"/>
            <a:r>
              <a:rPr lang="sl-SI" dirty="0"/>
              <a:t>Pojem in struktura</a:t>
            </a:r>
          </a:p>
          <a:p>
            <a:pPr lvl="1"/>
            <a:r>
              <a:rPr lang="sl-SI" dirty="0"/>
              <a:t>Razvoj osebnosti</a:t>
            </a:r>
          </a:p>
          <a:p>
            <a:pPr lvl="1"/>
            <a:r>
              <a:rPr lang="sl-SI" dirty="0"/>
              <a:t>Teorije osebnosti</a:t>
            </a:r>
          </a:p>
          <a:p>
            <a:r>
              <a:rPr lang="sl-SI" dirty="0"/>
              <a:t>Medosebni odnosi</a:t>
            </a:r>
          </a:p>
          <a:p>
            <a:pPr lvl="1"/>
            <a:r>
              <a:rPr lang="sl-SI" dirty="0"/>
              <a:t>Socializacija in skupine</a:t>
            </a:r>
          </a:p>
          <a:p>
            <a:pPr lvl="1"/>
            <a:r>
              <a:rPr lang="sl-SI" b="1" dirty="0"/>
              <a:t>Medosebni odnosi </a:t>
            </a:r>
            <a:r>
              <a:rPr lang="sl-SI" dirty="0"/>
              <a:t>in komunikacija</a:t>
            </a:r>
          </a:p>
          <a:p>
            <a:pPr lvl="1"/>
            <a:r>
              <a:rPr lang="sl-SI" dirty="0"/>
              <a:t>Stališča, predsodki in moralni razvoj</a:t>
            </a:r>
          </a:p>
        </p:txBody>
      </p:sp>
    </p:spTree>
    <p:extLst>
      <p:ext uri="{BB962C8B-B14F-4D97-AF65-F5344CB8AC3E}">
        <p14:creationId xmlns:p14="http://schemas.microsoft.com/office/powerpoint/2010/main" val="208920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Kinestetični tip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Podčrtaj navodila, prepiši jih, obkroži ključne besede.</a:t>
            </a:r>
          </a:p>
          <a:p>
            <a:r>
              <a:rPr lang="sl-SI" dirty="0"/>
              <a:t>Nariši preglednice, pobarvaj pomembno.</a:t>
            </a:r>
          </a:p>
          <a:p>
            <a:r>
              <a:rPr lang="sl-SI" dirty="0"/>
              <a:t>Otipaj predmete.</a:t>
            </a:r>
          </a:p>
          <a:p>
            <a:r>
              <a:rPr lang="sl-SI" dirty="0"/>
              <a:t>Naredi vajo, eksperiment.</a:t>
            </a:r>
          </a:p>
          <a:p>
            <a:r>
              <a:rPr lang="sl-SI" dirty="0"/>
              <a:t>Hodi (pleši) in govori, ko ponavljaš.</a:t>
            </a:r>
          </a:p>
          <a:p>
            <a:r>
              <a:rPr lang="sl-SI" dirty="0"/>
              <a:t>Uči se postopoma.</a:t>
            </a:r>
          </a:p>
          <a:p>
            <a:r>
              <a:rPr lang="sl-SI" dirty="0"/>
              <a:t>Kipari, izdeluj modele, rezbari, šivaj, izrezuj, lepi.</a:t>
            </a:r>
          </a:p>
          <a:p>
            <a:r>
              <a:rPr lang="sl-SI" dirty="0"/>
              <a:t>Potuj.</a:t>
            </a:r>
          </a:p>
          <a:p>
            <a:r>
              <a:rPr lang="sl-SI" dirty="0"/>
              <a:t>Uporabljaj računalnik.</a:t>
            </a:r>
          </a:p>
          <a:p>
            <a:r>
              <a:rPr lang="sl-SI" dirty="0">
                <a:hlinkClick r:id="rId2"/>
              </a:rPr>
              <a:t>primer učnega gradiva</a:t>
            </a:r>
            <a:r>
              <a:rPr lang="sl-SI" dirty="0"/>
              <a:t> (biologija / zgodovina)</a:t>
            </a:r>
          </a:p>
        </p:txBody>
      </p:sp>
      <p:pic>
        <p:nvPicPr>
          <p:cNvPr id="2050" name="Picture 2" descr="http://t1.gstatic.com/images?q=tbn:ANd9GcTVEfqmJqm0BvZ8imoO8IfkDUMbfxkps3_glzGXjAdl8SX7poie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204864"/>
            <a:ext cx="2171700" cy="2105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50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l-SI" dirty="0"/>
              <a:t>Psihološki dejavniki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eaLnBrk="1" hangingPunct="1"/>
            <a:r>
              <a:rPr lang="sl-SI" b="1" dirty="0">
                <a:solidFill>
                  <a:srgbClr val="FFC000"/>
                </a:solidFill>
              </a:rPr>
              <a:t>ČUSTVA</a:t>
            </a:r>
          </a:p>
          <a:p>
            <a:pPr lvl="1" eaLnBrk="1" hangingPunct="1"/>
            <a:r>
              <a:rPr lang="sl-SI" dirty="0"/>
              <a:t>na učinkovitost učenja vplivata jakost in vrednost čustev</a:t>
            </a:r>
          </a:p>
          <a:p>
            <a:pPr lvl="1" eaLnBrk="1" hangingPunct="1"/>
            <a:r>
              <a:rPr lang="sl-SI" dirty="0"/>
              <a:t>pozitivno razpoloženje = največ učinkovitosti pri učenju</a:t>
            </a:r>
          </a:p>
          <a:p>
            <a:pPr lvl="1" eaLnBrk="1" hangingPunct="1"/>
            <a:r>
              <a:rPr lang="sl-SI" dirty="0"/>
              <a:t>slabo razpoloženje = težko se zberemo, smo počasni</a:t>
            </a:r>
          </a:p>
          <a:p>
            <a:pPr lvl="1" eaLnBrk="1" hangingPunct="1"/>
            <a:r>
              <a:rPr lang="sl-SI" dirty="0"/>
              <a:t>močna čustva (pozitivna, negativna, čustvene motnje) = negativno vplivajo na učenje</a:t>
            </a:r>
          </a:p>
          <a:p>
            <a:pPr lvl="1" eaLnBrk="1" hangingPunct="1"/>
            <a:r>
              <a:rPr lang="sl-SI" dirty="0"/>
              <a:t>čustva do sebe (samozaupanje, samospoštovanje) = pomagajo, da vztrajamo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4953000"/>
            <a:ext cx="169068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l-SI" dirty="0"/>
              <a:t>Psihološki dejavniki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675" cy="4873625"/>
          </a:xfrm>
        </p:spPr>
        <p:txBody>
          <a:bodyPr/>
          <a:lstStyle/>
          <a:p>
            <a:r>
              <a:rPr lang="sl-SI" dirty="0"/>
              <a:t>vsi </a:t>
            </a:r>
            <a:r>
              <a:rPr lang="el-GR" dirty="0"/>
              <a:t>Ψ</a:t>
            </a:r>
            <a:r>
              <a:rPr lang="sl-SI" dirty="0"/>
              <a:t> dejavniki se prepletajo, vplivajo drug na drugega</a:t>
            </a:r>
          </a:p>
          <a:p>
            <a:pPr lvl="1"/>
            <a:r>
              <a:rPr lang="sl-SI" dirty="0"/>
              <a:t>visoke sposobnosti + nič zanimanja = neuspeh</a:t>
            </a:r>
          </a:p>
          <a:p>
            <a:pPr lvl="1"/>
            <a:r>
              <a:rPr lang="sl-SI" dirty="0"/>
              <a:t>nizke sposobnosti + želja po izobrazbi = neuspeh</a:t>
            </a:r>
          </a:p>
          <a:p>
            <a:pPr lvl="1">
              <a:buFont typeface="Wingdings 2" pitchFamily="18" charset="2"/>
              <a:buNone/>
            </a:pPr>
            <a:endParaRPr lang="sl-SI" dirty="0"/>
          </a:p>
          <a:p>
            <a:pPr lvl="1">
              <a:buFont typeface="Symbol" pitchFamily="18" charset="2"/>
              <a:buChar char="Þ"/>
            </a:pPr>
            <a:r>
              <a:rPr lang="sl-SI" dirty="0"/>
              <a:t>pomanjkanje sposobnosti lahko delno nadomestimo z večjo motivacijo, učinkovitimi učnimi strategijami in učnim stilom, prilagojenim našim značilnostim</a:t>
            </a:r>
          </a:p>
          <a:p>
            <a:pPr lvl="1">
              <a:buFont typeface="Symbol" pitchFamily="18" charset="2"/>
              <a:buChar char="Þ"/>
            </a:pPr>
            <a:endParaRPr lang="sl-S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/>
              <a:t>Fiziološki dejavniki učenja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l-SI" dirty="0"/>
              <a:t>kratkotrajna telesna stanja (žeja, utrujenost, glavobol…)</a:t>
            </a:r>
          </a:p>
          <a:p>
            <a:pPr eaLnBrk="1" hangingPunct="1"/>
            <a:r>
              <a:rPr lang="sl-SI" dirty="0"/>
              <a:t>dolgotrajna telesna stanja (slabovidnost, kronična obolenja)</a:t>
            </a:r>
          </a:p>
          <a:p>
            <a:pPr lvl="1"/>
            <a:r>
              <a:rPr lang="sl-SI" sz="2400" dirty="0"/>
              <a:t>vidne sposobnosti</a:t>
            </a:r>
          </a:p>
          <a:p>
            <a:pPr lvl="1"/>
            <a:r>
              <a:rPr lang="sl-SI" sz="2400" dirty="0"/>
              <a:t>slušne sposobnosti</a:t>
            </a:r>
          </a:p>
          <a:p>
            <a:pPr lvl="1"/>
            <a:r>
              <a:rPr lang="sl-SI" sz="2400" dirty="0"/>
              <a:t>mehanske sposobnosti</a:t>
            </a:r>
          </a:p>
          <a:p>
            <a:pPr eaLnBrk="1" hangingPunct="1"/>
            <a:r>
              <a:rPr lang="sl-SI" dirty="0"/>
              <a:t>telesna kondicija</a:t>
            </a:r>
          </a:p>
          <a:p>
            <a:pPr eaLnBrk="1" hangingPunct="1"/>
            <a:r>
              <a:rPr lang="sl-SI" dirty="0"/>
              <a:t>prehranjenost</a:t>
            </a:r>
          </a:p>
          <a:p>
            <a:pPr eaLnBrk="1" hangingPunct="1"/>
            <a:r>
              <a:rPr lang="sl-SI" dirty="0"/>
              <a:t>stanje čutil</a:t>
            </a:r>
          </a:p>
          <a:p>
            <a:pPr eaLnBrk="1" hangingPunct="1"/>
            <a:r>
              <a:rPr lang="sl-SI" dirty="0"/>
              <a:t>delovanje živčnega sistema</a:t>
            </a:r>
          </a:p>
          <a:p>
            <a:pPr eaLnBrk="1" hangingPunct="1"/>
            <a:r>
              <a:rPr lang="sl-SI" dirty="0"/>
              <a:t>hormonsko ravnovesje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357563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14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Fizikalni dejavniki učenja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dirty="0"/>
              <a:t>vremenske razmere</a:t>
            </a:r>
          </a:p>
          <a:p>
            <a:r>
              <a:rPr lang="sl-SI" dirty="0"/>
              <a:t>osvetljenost</a:t>
            </a:r>
          </a:p>
          <a:p>
            <a:r>
              <a:rPr lang="sl-SI" dirty="0"/>
              <a:t>hrup</a:t>
            </a:r>
          </a:p>
          <a:p>
            <a:r>
              <a:rPr lang="sl-SI" dirty="0"/>
              <a:t>temperatura</a:t>
            </a:r>
          </a:p>
          <a:p>
            <a:r>
              <a:rPr lang="sl-SI" dirty="0"/>
              <a:t>urejenost prostora</a:t>
            </a:r>
          </a:p>
          <a:p>
            <a:r>
              <a:rPr lang="sl-SI" dirty="0"/>
              <a:t>zračnost prostora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714500"/>
            <a:ext cx="387667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8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Socialni dejavniki učenja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dirty="0"/>
              <a:t>družina</a:t>
            </a:r>
          </a:p>
          <a:p>
            <a:pPr lvl="1"/>
            <a:r>
              <a:rPr lang="sl-SI" dirty="0"/>
              <a:t>navade</a:t>
            </a:r>
          </a:p>
          <a:p>
            <a:pPr lvl="1"/>
            <a:r>
              <a:rPr lang="sl-SI" dirty="0"/>
              <a:t>osebnostne lastnosti</a:t>
            </a:r>
          </a:p>
          <a:p>
            <a:pPr lvl="1"/>
            <a:r>
              <a:rPr lang="sl-SI" dirty="0" err="1"/>
              <a:t>socio</a:t>
            </a:r>
            <a:r>
              <a:rPr lang="sl-SI" dirty="0"/>
              <a:t>-ekonomski status</a:t>
            </a:r>
          </a:p>
          <a:p>
            <a:pPr lvl="1"/>
            <a:r>
              <a:rPr lang="sl-SI" dirty="0"/>
              <a:t>odnosi</a:t>
            </a:r>
          </a:p>
          <a:p>
            <a:r>
              <a:rPr lang="sl-SI" dirty="0"/>
              <a:t>šola</a:t>
            </a:r>
          </a:p>
          <a:p>
            <a:pPr lvl="1"/>
            <a:r>
              <a:rPr lang="sl-SI" dirty="0"/>
              <a:t>materialni pogoji</a:t>
            </a:r>
          </a:p>
          <a:p>
            <a:pPr lvl="1"/>
            <a:r>
              <a:rPr lang="sl-SI" dirty="0"/>
              <a:t>odnosi</a:t>
            </a:r>
          </a:p>
          <a:p>
            <a:pPr lvl="1"/>
            <a:r>
              <a:rPr lang="sl-SI" dirty="0"/>
              <a:t>stopnja zahtevnosti</a:t>
            </a:r>
          </a:p>
          <a:p>
            <a:r>
              <a:rPr lang="sl-SI" dirty="0"/>
              <a:t>širše družbeno okolje</a:t>
            </a:r>
          </a:p>
          <a:p>
            <a:pPr lvl="1"/>
            <a:r>
              <a:rPr lang="sl-SI" dirty="0"/>
              <a:t>odnos do znanja in izobrazbe</a:t>
            </a:r>
          </a:p>
          <a:p>
            <a:pPr lvl="1"/>
            <a:r>
              <a:rPr lang="sl-SI" dirty="0"/>
              <a:t>sistem šolanja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624013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67126"/>
            <a:ext cx="2295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3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/>
              <a:t>Strategije učenja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l-SI"/>
              <a:t>zaporedje ali kombinacija v cilj usmerjenih učnih dejavnosti</a:t>
            </a:r>
          </a:p>
          <a:p>
            <a:pPr eaLnBrk="1" hangingPunct="1"/>
            <a:r>
              <a:rPr lang="sl-SI"/>
              <a:t>učenec uporablja na svojo pobudo, spreminja glede na zahteve</a:t>
            </a:r>
          </a:p>
        </p:txBody>
      </p:sp>
      <p:pic>
        <p:nvPicPr>
          <p:cNvPr id="20482" name="Picture 2" descr="http://tennisassist.com/wp-content/uploads/iStock_000004996421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5699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l-SI" dirty="0"/>
              <a:t>1. Načrtovanje učenja – razmislimo: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r>
              <a:rPr lang="sl-SI" dirty="0"/>
              <a:t>Koliko časa potrebujemo za učenje te snovi, če želimo dobiti dobro oceno?</a:t>
            </a:r>
          </a:p>
          <a:p>
            <a:r>
              <a:rPr lang="sl-SI" dirty="0"/>
              <a:t>Kaj že vemo o snovi?</a:t>
            </a:r>
          </a:p>
          <a:p>
            <a:r>
              <a:rPr lang="sl-SI" dirty="0"/>
              <a:t>Kako se bomo učili, da bo učenje učinkovito? Katere strategije učenja bomo uporabili?</a:t>
            </a:r>
          </a:p>
          <a:p>
            <a:r>
              <a:rPr lang="sl-SI" dirty="0"/>
              <a:t>Katero gradivo potrebujemo? Kje ga bomo dobili, če ga nimamo?</a:t>
            </a:r>
          </a:p>
          <a:p>
            <a:r>
              <a:rPr lang="sl-SI" dirty="0"/>
              <a:t>Ali bomo zmogli sami ali potrebujemo pomoč?</a:t>
            </a:r>
          </a:p>
          <a:p>
            <a:r>
              <a:rPr lang="sl-SI" dirty="0"/>
              <a:t>Ali nas snov zanima? Kako si jo bomo naredili bolj zanimivo?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2. Spremljanje učenja – pozorni: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dirty="0"/>
              <a:t>ali smo dobro osredotočeni na učenje ali nas kaj moti (npr. računalnik, glasba …)</a:t>
            </a:r>
          </a:p>
          <a:p>
            <a:r>
              <a:rPr lang="sl-SI" dirty="0"/>
              <a:t>na učinkovitost učenja (če nismo učinkoviti, to ustrezno spremenimo)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645024"/>
            <a:ext cx="30210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67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dirty="0"/>
              <a:t>3. Vrednotenje in uravnavanje učenja – presodimo: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dirty="0"/>
              <a:t>kakovost dosežka (znanja; npr. z odgovori na vprašanja na koncu poglavja)</a:t>
            </a:r>
          </a:p>
          <a:p>
            <a:r>
              <a:rPr lang="sl-SI" dirty="0"/>
              <a:t>ali so bile strategije učenja učinkovite</a:t>
            </a:r>
          </a:p>
          <a:p>
            <a:r>
              <a:rPr lang="sl-SI" dirty="0"/>
              <a:t>kaj je vplivalo na učinkovitost našega učenja</a:t>
            </a:r>
          </a:p>
          <a:p>
            <a:r>
              <a:rPr lang="sl-SI" dirty="0"/>
              <a:t>pri katerem tipu nalog nismo bili uspešni</a:t>
            </a:r>
          </a:p>
          <a:p>
            <a:pPr>
              <a:buFont typeface="Symbol" pitchFamily="18" charset="2"/>
              <a:buChar char="Þ"/>
            </a:pPr>
            <a:r>
              <a:rPr lang="sl-SI" dirty="0"/>
              <a:t>naredimo načrt, kaj bomo pri naslednjem učenju spremenili</a:t>
            </a:r>
          </a:p>
          <a:p>
            <a:pPr>
              <a:buNone/>
            </a:pPr>
            <a:endParaRPr lang="sl-SI" dirty="0"/>
          </a:p>
          <a:p>
            <a:pPr>
              <a:buFont typeface="Symbol" pitchFamily="18" charset="2"/>
              <a:buChar char="Þ"/>
            </a:pPr>
            <a:r>
              <a:rPr lang="sl-SI" dirty="0"/>
              <a:t>NAREDITE SVOJ </a:t>
            </a:r>
            <a:r>
              <a:rPr lang="sl-SI" b="1" dirty="0"/>
              <a:t>NAČRT UČENJA 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/>
              <a:t>UČINKOVITO UČENJE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Dejavniki in strategije učenja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0872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Šest načel načrtovanja časa</a:t>
            </a:r>
            <a:br>
              <a:rPr lang="sl-SI" b="1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1</a:t>
            </a:r>
            <a:r>
              <a:rPr lang="sl-SI" dirty="0"/>
              <a:t>. Naredite dnevni seznam opravkov.</a:t>
            </a:r>
          </a:p>
          <a:p>
            <a:r>
              <a:rPr lang="sl-SI" dirty="0"/>
              <a:t>2. Določite cilje in določite prednostne naloge A, B, C.</a:t>
            </a:r>
          </a:p>
          <a:p>
            <a:r>
              <a:rPr lang="sl-SI" dirty="0"/>
              <a:t>3. Najprej naredite naloge pod A, nato B in šele nazadnje C.</a:t>
            </a:r>
          </a:p>
          <a:p>
            <a:r>
              <a:rPr lang="sl-SI" dirty="0"/>
              <a:t>4. Najtežjo in najbolj »zoprno« nalogo naredite najprej.</a:t>
            </a:r>
          </a:p>
          <a:p>
            <a:r>
              <a:rPr lang="sl-SI" dirty="0"/>
              <a:t>5. Večje naloge si razdelite na manjše enote.</a:t>
            </a:r>
          </a:p>
          <a:p>
            <a:r>
              <a:rPr lang="sl-SI" dirty="0"/>
              <a:t>6. Začnite zdaj!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9415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4. </a:t>
            </a:r>
            <a:r>
              <a:rPr lang="sl-SI" dirty="0" err="1"/>
              <a:t>Elaboracija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625"/>
          </a:xfrm>
        </p:spPr>
        <p:txBody>
          <a:bodyPr>
            <a:normAutofit/>
          </a:bodyPr>
          <a:lstStyle/>
          <a:p>
            <a:r>
              <a:rPr lang="sl-SI" dirty="0"/>
              <a:t>povezovanje nove snovi z že obstoječim znanjem</a:t>
            </a:r>
          </a:p>
          <a:p>
            <a:r>
              <a:rPr lang="sl-SI" dirty="0"/>
              <a:t>ustvarjamo nove povezave (ki nam olajšajo priklic)</a:t>
            </a:r>
          </a:p>
          <a:p>
            <a:r>
              <a:rPr lang="sl-SI" dirty="0"/>
              <a:t>omogoči razumevanje snovi</a:t>
            </a:r>
          </a:p>
          <a:p>
            <a:r>
              <a:rPr lang="sl-SI" dirty="0"/>
              <a:t>način uporabe:</a:t>
            </a:r>
          </a:p>
          <a:p>
            <a:pPr lvl="1"/>
            <a:r>
              <a:rPr lang="sl-SI" dirty="0"/>
              <a:t>snov navežite na že obstoječe znanje (“Kaj o tem že vem?”)</a:t>
            </a:r>
          </a:p>
          <a:p>
            <a:pPr lvl="1"/>
            <a:r>
              <a:rPr lang="sl-SI" dirty="0"/>
              <a:t>iščite podobnosti med staro in novo snovjo</a:t>
            </a:r>
          </a:p>
          <a:p>
            <a:pPr lvl="1"/>
            <a:r>
              <a:rPr lang="sl-SI" dirty="0"/>
              <a:t>nove pojme ponazorite s konkretnimi življenjskimi primeri (lastna izkušnja)</a:t>
            </a:r>
          </a:p>
          <a:p>
            <a:pPr lvl="1"/>
            <a:r>
              <a:rPr lang="sl-SI" dirty="0"/>
              <a:t>postavite vprašanja iz snovi</a:t>
            </a:r>
          </a:p>
          <a:p>
            <a:pPr lvl="1"/>
            <a:r>
              <a:rPr lang="sl-SI" dirty="0"/>
              <a:t>povzemite snov s svojimi besedami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5. Organiziranje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1428750"/>
            <a:ext cx="7467600" cy="4873625"/>
          </a:xfrm>
        </p:spPr>
        <p:txBody>
          <a:bodyPr/>
          <a:lstStyle/>
          <a:p>
            <a:r>
              <a:rPr lang="sl-SI" dirty="0"/>
              <a:t>urejanje snovi v logično strukturo</a:t>
            </a:r>
          </a:p>
          <a:p>
            <a:r>
              <a:rPr lang="sl-SI" dirty="0"/>
              <a:t>pomaga pri razumevanju</a:t>
            </a:r>
          </a:p>
          <a:p>
            <a:r>
              <a:rPr lang="sl-SI" dirty="0"/>
              <a:t>uporaba:</a:t>
            </a:r>
          </a:p>
          <a:p>
            <a:pPr lvl="1"/>
            <a:r>
              <a:rPr lang="sl-SI" dirty="0"/>
              <a:t>poglejte kazalo (kako so snovi organizirane)</a:t>
            </a:r>
          </a:p>
          <a:p>
            <a:pPr lvl="1"/>
            <a:r>
              <a:rPr lang="sl-SI" dirty="0"/>
              <a:t>preberite povzetek</a:t>
            </a:r>
          </a:p>
          <a:p>
            <a:pPr lvl="1"/>
            <a:r>
              <a:rPr lang="sl-SI" dirty="0"/>
              <a:t>iščite bistvo, ključne besede (10% snovi)</a:t>
            </a:r>
          </a:p>
          <a:p>
            <a:pPr lvl="1"/>
            <a:r>
              <a:rPr lang="sl-SI" dirty="0"/>
              <a:t>izdelujte miselne vzorce, preglednice, diagrame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2.mappio.com/creativeinspiration/how-to-make-a-pancake-mind-map-Large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3606" r="4084" b="3874"/>
          <a:stretch/>
        </p:blipFill>
        <p:spPr bwMode="auto">
          <a:xfrm>
            <a:off x="107504" y="116632"/>
            <a:ext cx="8064896" cy="667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2715" y="-1127943"/>
            <a:ext cx="6396276" cy="912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48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6. Ponavljanje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1500188"/>
            <a:ext cx="7467600" cy="4873625"/>
          </a:xfrm>
        </p:spPr>
        <p:txBody>
          <a:bodyPr>
            <a:normAutofit/>
          </a:bodyPr>
          <a:lstStyle/>
          <a:p>
            <a:r>
              <a:rPr lang="sl-SI" dirty="0"/>
              <a:t>najpomembnejše za zapomnitev</a:t>
            </a:r>
          </a:p>
          <a:p>
            <a:r>
              <a:rPr lang="sl-SI" dirty="0"/>
              <a:t>ohranjamo informacijo v kratkotrajnem spominu in skušamo shraniti v dolgotrajnega</a:t>
            </a:r>
          </a:p>
          <a:p>
            <a:r>
              <a:rPr lang="sl-SI" dirty="0"/>
              <a:t>načini:</a:t>
            </a:r>
          </a:p>
          <a:p>
            <a:pPr lvl="1"/>
            <a:r>
              <a:rPr lang="sl-SI" dirty="0"/>
              <a:t>podčrtujemo</a:t>
            </a:r>
          </a:p>
          <a:p>
            <a:pPr lvl="1"/>
            <a:r>
              <a:rPr lang="sl-SI" dirty="0"/>
              <a:t>glasno ponavljamo</a:t>
            </a:r>
          </a:p>
          <a:p>
            <a:pPr lvl="1"/>
            <a:r>
              <a:rPr lang="sl-SI" dirty="0"/>
              <a:t>oblikujemo izpiske in zapiske</a:t>
            </a:r>
          </a:p>
          <a:p>
            <a:pPr lvl="1"/>
            <a:r>
              <a:rPr lang="sl-SI" dirty="0"/>
              <a:t>uporabljamo </a:t>
            </a:r>
            <a:r>
              <a:rPr lang="sl-SI" b="1" dirty="0" err="1"/>
              <a:t>mnemotehniko</a:t>
            </a:r>
            <a:r>
              <a:rPr lang="sl-SI" dirty="0"/>
              <a:t> (oblikovanje močnih povezav, za katere so značilne izjemnost, pretiravanje, čutne predstave, ustvarjalnost, duhovitost)</a:t>
            </a:r>
          </a:p>
          <a:p>
            <a:pPr lvl="2"/>
            <a:r>
              <a:rPr lang="sl-SI" sz="1800" dirty="0"/>
              <a:t>rime</a:t>
            </a:r>
          </a:p>
          <a:p>
            <a:pPr lvl="2"/>
            <a:r>
              <a:rPr lang="sl-SI" sz="1800" dirty="0"/>
              <a:t>prve črke besed sestavimo v stavek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b="1" dirty="0"/>
              <a:t>T</a:t>
            </a:r>
            <a:r>
              <a:rPr lang="sl-SI" dirty="0"/>
              <a:t>a </a:t>
            </a:r>
            <a:r>
              <a:rPr lang="sl-SI" b="1" dirty="0"/>
              <a:t>s</a:t>
            </a:r>
            <a:r>
              <a:rPr lang="sl-SI" dirty="0"/>
              <a:t>u</a:t>
            </a:r>
            <a:r>
              <a:rPr lang="sl-SI" b="1" dirty="0"/>
              <a:t>h</a:t>
            </a:r>
            <a:r>
              <a:rPr lang="sl-SI" dirty="0"/>
              <a:t>i </a:t>
            </a:r>
            <a:r>
              <a:rPr lang="sl-SI" b="1" dirty="0"/>
              <a:t>šk</a:t>
            </a:r>
            <a:r>
              <a:rPr lang="sl-SI" dirty="0"/>
              <a:t>a</a:t>
            </a:r>
            <a:r>
              <a:rPr lang="sl-SI" b="1" dirty="0"/>
              <a:t>f</a:t>
            </a:r>
            <a:r>
              <a:rPr lang="sl-SI" dirty="0"/>
              <a:t>e</a:t>
            </a:r>
            <a:r>
              <a:rPr lang="sl-SI" b="1" dirty="0"/>
              <a:t>c</a:t>
            </a:r>
            <a:r>
              <a:rPr lang="sl-SI" dirty="0"/>
              <a:t> </a:t>
            </a:r>
            <a:r>
              <a:rPr lang="sl-SI" b="1" dirty="0" smtClean="0"/>
              <a:t>p</a:t>
            </a:r>
            <a:r>
              <a:rPr lang="sl-SI" dirty="0" smtClean="0"/>
              <a:t>u</a:t>
            </a:r>
            <a:r>
              <a:rPr lang="sl-SI" b="1" dirty="0" smtClean="0"/>
              <a:t>šč</a:t>
            </a:r>
            <a:r>
              <a:rPr lang="sl-SI" dirty="0" smtClean="0"/>
              <a:t>a.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b="1" dirty="0" smtClean="0"/>
              <a:t>Hiša</a:t>
            </a:r>
            <a:r>
              <a:rPr lang="sl-SI" dirty="0" smtClean="0"/>
              <a:t> </a:t>
            </a:r>
            <a:r>
              <a:rPr lang="sl-SI" dirty="0"/>
              <a:t>je zelo velika, </a:t>
            </a:r>
            <a:r>
              <a:rPr lang="sl-SI" b="1" dirty="0"/>
              <a:t>hiše</a:t>
            </a:r>
            <a:r>
              <a:rPr lang="sl-SI" dirty="0"/>
              <a:t> se nebo dotika, k </a:t>
            </a:r>
            <a:r>
              <a:rPr lang="sl-SI" b="1" dirty="0"/>
              <a:t>hiši</a:t>
            </a:r>
            <a:r>
              <a:rPr lang="sl-SI" dirty="0"/>
              <a:t> vodijo stopnice, </a:t>
            </a:r>
            <a:r>
              <a:rPr lang="sl-SI" b="1" dirty="0"/>
              <a:t>hišo</a:t>
            </a:r>
            <a:r>
              <a:rPr lang="sl-SI" dirty="0"/>
              <a:t> čuvajo cvetice, v </a:t>
            </a:r>
            <a:r>
              <a:rPr lang="sl-SI" b="1" dirty="0"/>
              <a:t>hiši</a:t>
            </a:r>
            <a:r>
              <a:rPr lang="sl-SI" dirty="0"/>
              <a:t> naredimo pod, s </a:t>
            </a:r>
            <a:r>
              <a:rPr lang="sl-SI" b="1" dirty="0"/>
              <a:t>hišo</a:t>
            </a:r>
            <a:r>
              <a:rPr lang="sl-SI" dirty="0"/>
              <a:t> gremo na sprehod.</a:t>
            </a:r>
            <a:br>
              <a:rPr lang="sl-SI" dirty="0"/>
            </a:br>
            <a:r>
              <a:rPr lang="sl-SI" dirty="0"/>
              <a:t>(tako se sklanjajo samostalniki</a:t>
            </a:r>
            <a:r>
              <a:rPr lang="sl-SI" dirty="0" smtClean="0"/>
              <a:t>)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Ob </a:t>
            </a:r>
            <a:r>
              <a:rPr lang="sl-SI" dirty="0"/>
              <a:t>prvem krajcu se luna </a:t>
            </a:r>
            <a:r>
              <a:rPr lang="sl-SI" b="1" dirty="0"/>
              <a:t>d</a:t>
            </a:r>
            <a:r>
              <a:rPr lang="sl-SI" dirty="0"/>
              <a:t>ebeli, ob zadnjem pa </a:t>
            </a:r>
            <a:r>
              <a:rPr lang="sl-SI" b="1" dirty="0" err="1"/>
              <a:t>c</a:t>
            </a:r>
            <a:r>
              <a:rPr lang="sl-SI" dirty="0" err="1"/>
              <a:t>rkuje</a:t>
            </a:r>
            <a:r>
              <a:rPr lang="sl-SI" dirty="0"/>
              <a:t>. </a:t>
            </a:r>
            <a:br>
              <a:rPr lang="sl-SI" dirty="0"/>
            </a:br>
            <a:r>
              <a:rPr lang="sl-SI" dirty="0"/>
              <a:t>(oblika luninega krajca)</a:t>
            </a:r>
          </a:p>
        </p:txBody>
      </p:sp>
    </p:spTree>
    <p:extLst>
      <p:ext uri="{BB962C8B-B14F-4D97-AF65-F5344CB8AC3E}">
        <p14:creationId xmlns:p14="http://schemas.microsoft.com/office/powerpoint/2010/main" val="3682428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Če si ne moremo zapomniti koliko dni ima določen koledarski mesec si lahko pomagamo z členki na rokah – tako si vedno lahko zapomnimo, kateri meseci imajo 31, kateri pa 30 dni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r>
              <a:rPr lang="sl-SI" dirty="0" smtClean="0"/>
              <a:t>Si </a:t>
            </a:r>
            <a:r>
              <a:rPr lang="sl-SI" dirty="0"/>
              <a:t>nikoli niste mogli zapomniti kako ločiti kapnike - stalaktite in </a:t>
            </a:r>
            <a:r>
              <a:rPr lang="sl-SI" dirty="0" err="1"/>
              <a:t>stalagnite</a:t>
            </a:r>
            <a:r>
              <a:rPr lang="sl-SI" dirty="0"/>
              <a:t>? Rešitev je tu: </a:t>
            </a:r>
            <a:r>
              <a:rPr lang="sl-SI" dirty="0" err="1"/>
              <a:t>Stalak</a:t>
            </a:r>
            <a:r>
              <a:rPr lang="sl-SI" b="1" dirty="0" err="1"/>
              <a:t>T</a:t>
            </a:r>
            <a:r>
              <a:rPr lang="sl-SI" dirty="0" err="1"/>
              <a:t>iti</a:t>
            </a:r>
            <a:r>
              <a:rPr lang="sl-SI" dirty="0"/>
              <a:t> rastejo iz stropa - črka T  v besedi  vizualno predstavlja viseč kapnik iz stropa.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8561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Krivulja pozabljanja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err="1"/>
              <a:t>Ebbinghaus</a:t>
            </a:r>
            <a:r>
              <a:rPr lang="sl-SI" dirty="0"/>
              <a:t> (19. stol.)</a:t>
            </a:r>
          </a:p>
          <a:p>
            <a:r>
              <a:rPr lang="sl-SI" dirty="0"/>
              <a:t>13 nesmiselnih zlogov (npr. DAX, RPC, MRZ)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4" name="Slika 3" descr="http://www2.arnes.si/~jcurk/GRADIVA/UVODNE%20VSEBINE%20GRADIVO_datoteke/image001.jpg"/>
          <p:cNvPicPr/>
          <p:nvPr/>
        </p:nvPicPr>
        <p:blipFill>
          <a:blip r:embed="rId2" cstate="print"/>
          <a:srcRect l="818"/>
          <a:stretch>
            <a:fillRect/>
          </a:stretch>
        </p:blipFill>
        <p:spPr bwMode="auto">
          <a:xfrm>
            <a:off x="683568" y="2780928"/>
            <a:ext cx="57721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2870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Krivulja pozabljanja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r>
              <a:rPr lang="sl-SI" sz="2800" dirty="0"/>
              <a:t>Če si želiš nekaj dobro in trajno zapomniti        5 – 10 min aktivne obnove:</a:t>
            </a:r>
          </a:p>
          <a:p>
            <a:pPr lvl="1"/>
            <a:r>
              <a:rPr lang="sl-SI" sz="2400" dirty="0">
                <a:solidFill>
                  <a:srgbClr val="FFC000"/>
                </a:solidFill>
              </a:rPr>
              <a:t>takoj </a:t>
            </a:r>
            <a:r>
              <a:rPr lang="sl-SI" sz="2400" dirty="0"/>
              <a:t>po učenju</a:t>
            </a:r>
          </a:p>
          <a:p>
            <a:pPr lvl="1"/>
            <a:r>
              <a:rPr lang="sl-SI" sz="2400" dirty="0">
                <a:solidFill>
                  <a:srgbClr val="FFC000"/>
                </a:solidFill>
              </a:rPr>
              <a:t>1 dan </a:t>
            </a:r>
            <a:r>
              <a:rPr lang="sl-SI" sz="2400" dirty="0"/>
              <a:t>po učenju</a:t>
            </a:r>
          </a:p>
          <a:p>
            <a:pPr lvl="1"/>
            <a:r>
              <a:rPr lang="sl-SI" sz="2400" dirty="0">
                <a:solidFill>
                  <a:srgbClr val="FFC000"/>
                </a:solidFill>
              </a:rPr>
              <a:t>1 teden </a:t>
            </a:r>
            <a:r>
              <a:rPr lang="sl-SI" sz="2400" dirty="0"/>
              <a:t>po učenju</a:t>
            </a:r>
          </a:p>
          <a:p>
            <a:pPr lvl="1"/>
            <a:r>
              <a:rPr lang="sl-SI" sz="2400" dirty="0">
                <a:solidFill>
                  <a:srgbClr val="FFC000"/>
                </a:solidFill>
              </a:rPr>
              <a:t>1 mesec </a:t>
            </a:r>
            <a:r>
              <a:rPr lang="sl-SI" sz="2400" dirty="0"/>
              <a:t>po učenju</a:t>
            </a:r>
          </a:p>
          <a:p>
            <a:pPr lvl="1"/>
            <a:r>
              <a:rPr lang="sl-SI" sz="2400" dirty="0">
                <a:solidFill>
                  <a:srgbClr val="FFC000"/>
                </a:solidFill>
              </a:rPr>
              <a:t>6 mesecev </a:t>
            </a:r>
            <a:r>
              <a:rPr lang="sl-SI" sz="2400" dirty="0"/>
              <a:t>po učenju</a:t>
            </a:r>
          </a:p>
        </p:txBody>
      </p:sp>
      <p:sp>
        <p:nvSpPr>
          <p:cNvPr id="4" name="Desna puščica 3"/>
          <p:cNvSpPr/>
          <p:nvPr/>
        </p:nvSpPr>
        <p:spPr>
          <a:xfrm>
            <a:off x="7884368" y="177281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b="1" dirty="0"/>
              <a:t>Dejavniki učinkovitega učenja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625"/>
          </a:xfrm>
        </p:spPr>
        <p:txBody>
          <a:bodyPr/>
          <a:lstStyle/>
          <a:p>
            <a:pPr eaLnBrk="1" hangingPunct="1"/>
            <a:r>
              <a:rPr lang="sl-SI" b="1" dirty="0">
                <a:solidFill>
                  <a:schemeClr val="accent4"/>
                </a:solidFill>
              </a:rPr>
              <a:t>notranji</a:t>
            </a:r>
            <a:r>
              <a:rPr lang="sl-SI" dirty="0"/>
              <a:t> (psihološki in fiziološki) – iz učenca</a:t>
            </a:r>
          </a:p>
          <a:p>
            <a:pPr eaLnBrk="1" hangingPunct="1">
              <a:buNone/>
            </a:pPr>
            <a:endParaRPr lang="sl-SI" sz="1400" dirty="0"/>
          </a:p>
          <a:p>
            <a:pPr eaLnBrk="1" hangingPunct="1"/>
            <a:r>
              <a:rPr lang="sl-SI" b="1" dirty="0">
                <a:solidFill>
                  <a:schemeClr val="accent4"/>
                </a:solidFill>
              </a:rPr>
              <a:t>zunanji</a:t>
            </a:r>
            <a:r>
              <a:rPr lang="sl-SI" dirty="0"/>
              <a:t> (fizikalni in socialni) – iz okolja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73016"/>
            <a:ext cx="3109912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Nasveti za uspešno učenje: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dirty="0"/>
              <a:t>Uči se z razumevanjem (zmožnost ponoviti z lastnimi besedami).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Gradivo organiziraj (miselni vzorci, alineje, tabele)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Ne izpuščaj na videz manj pomembnih zgodbic, anekdot, ki ilustrirajo teorijo.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Povezuj snov s predhodnim znanjem (</a:t>
            </a:r>
            <a:r>
              <a:rPr lang="sl-SI" dirty="0" err="1"/>
              <a:t>elaboracija</a:t>
            </a:r>
            <a:r>
              <a:rPr lang="sl-SI" dirty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Zamisli si praktično uporabnost snovi.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Ne pozabi na odmore!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Uči se v primerno osvetljenem, zračnem, ne pretoplem in ne prehladnem prostoru, s čim manj dražljaji, ki odvračajo pozornost.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Če česa ne razumeš, sproti razčisti!</a:t>
            </a:r>
          </a:p>
        </p:txBody>
      </p:sp>
    </p:spTree>
    <p:extLst>
      <p:ext uri="{BB962C8B-B14F-4D97-AF65-F5344CB8AC3E}">
        <p14:creationId xmlns:p14="http://schemas.microsoft.com/office/powerpoint/2010/main" val="228221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Nasveti za uspešno učenje: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sl-SI" dirty="0"/>
              <a:t>Pred branjem gradiva se seznani z vsebino.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sl-SI" dirty="0"/>
              <a:t>Ločuj pomembno gradivo od manj pomembnega in se osredotočaj nanj (izpiski, podčrtovanje).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sl-SI" dirty="0"/>
              <a:t>Uči se sproti!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sl-SI" dirty="0"/>
              <a:t>Načrtuj učenje!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sl-SI" dirty="0"/>
              <a:t>Aktivno ponavljaj!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sl-SI" dirty="0"/>
              <a:t>Snov ponovi tik pred spanjem in takoj ko se zbudiš!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sl-SI" dirty="0"/>
              <a:t>Delaj si lastne zapiske s ključnimi besedami.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sl-SI" dirty="0"/>
              <a:t>Ne uči se v ležečem položaju.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sl-SI" dirty="0"/>
              <a:t>Manj ugoden čas za učenje je pred in po kosilu.</a:t>
            </a:r>
          </a:p>
        </p:txBody>
      </p:sp>
    </p:spTree>
    <p:extLst>
      <p:ext uri="{BB962C8B-B14F-4D97-AF65-F5344CB8AC3E}">
        <p14:creationId xmlns:p14="http://schemas.microsoft.com/office/powerpoint/2010/main" val="27412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/>
          <a:lstStyle/>
          <a:p>
            <a:r>
              <a:rPr lang="sl-SI" dirty="0"/>
              <a:t>Kako se spopasti z obširnim besedilom?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3"/>
                </a:solidFill>
              </a:rPr>
              <a:t>PAUKOVA STRATEGIJA</a:t>
            </a:r>
          </a:p>
          <a:p>
            <a:pPr lvl="1"/>
            <a:r>
              <a:rPr lang="sl-SI" dirty="0"/>
              <a:t>izbor bistvenih idej in pomembnih podrobnosti</a:t>
            </a:r>
          </a:p>
          <a:p>
            <a:pPr lvl="1"/>
            <a:r>
              <a:rPr lang="sl-SI" dirty="0"/>
              <a:t>zapomnitev teh INFO</a:t>
            </a:r>
          </a:p>
          <a:p>
            <a:pPr lvl="1"/>
            <a:r>
              <a:rPr lang="sl-SI" dirty="0"/>
              <a:t>4 koraki:</a:t>
            </a:r>
          </a:p>
          <a:p>
            <a:pPr marL="1074420" lvl="2" indent="-342900">
              <a:buFont typeface="+mj-lt"/>
              <a:buAutoNum type="arabicPeriod"/>
            </a:pPr>
            <a:r>
              <a:rPr lang="sl-SI" dirty="0"/>
              <a:t>prvo branje</a:t>
            </a:r>
          </a:p>
          <a:p>
            <a:pPr marL="1074420" lvl="2" indent="-342900">
              <a:buFont typeface="+mj-lt"/>
              <a:buAutoNum type="arabicPeriod"/>
            </a:pPr>
            <a:r>
              <a:rPr lang="sl-SI" dirty="0"/>
              <a:t>drugo branje in izpis pomembnih podrobnosti v levo kolono</a:t>
            </a:r>
          </a:p>
          <a:p>
            <a:pPr marL="1074420" lvl="2" indent="-342900">
              <a:buFont typeface="+mj-lt"/>
              <a:buAutoNum type="arabicPeriod"/>
            </a:pPr>
            <a:r>
              <a:rPr lang="sl-SI" dirty="0"/>
              <a:t>zapis ključnih besed v desno kolono</a:t>
            </a:r>
          </a:p>
          <a:p>
            <a:pPr marL="1074420" lvl="2" indent="-342900">
              <a:buFont typeface="+mj-lt"/>
              <a:buAutoNum type="arabicPeriod"/>
            </a:pPr>
            <a:r>
              <a:rPr lang="sl-SI" dirty="0"/>
              <a:t>ponavljanje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199355"/>
              </p:ext>
            </p:extLst>
          </p:nvPr>
        </p:nvGraphicFramePr>
        <p:xfrm>
          <a:off x="1187624" y="5085184"/>
          <a:ext cx="6096000" cy="1463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podrobnosti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ključne besede</a:t>
                      </a:r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26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/>
          <a:lstStyle/>
          <a:p>
            <a:r>
              <a:rPr lang="sl-SI" dirty="0"/>
              <a:t>Kako se spopasti z obširnim besedilom?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3"/>
                </a:solidFill>
              </a:rPr>
              <a:t>VŽN</a:t>
            </a:r>
          </a:p>
          <a:p>
            <a:pPr lvl="1"/>
            <a:r>
              <a:rPr lang="sl-SI" dirty="0"/>
              <a:t>strategija, s pomočjo katere razgibate svoje možgane in se spomnite kaj o tej temi že veste</a:t>
            </a:r>
          </a:p>
          <a:p>
            <a:pPr lvl="1"/>
            <a:r>
              <a:rPr lang="sl-SI" dirty="0"/>
              <a:t>list si razdelite v 3 kolone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90680"/>
              </p:ext>
            </p:extLst>
          </p:nvPr>
        </p:nvGraphicFramePr>
        <p:xfrm>
          <a:off x="1115616" y="3212976"/>
          <a:ext cx="6809184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9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9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Kaj že Vem?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Kaj Želim izvedeti?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Kaj sem se Naučil?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1. Možganska nevihta glede na naslov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2. Napovedovanje</a:t>
                      </a:r>
                    </a:p>
                    <a:p>
                      <a:r>
                        <a:rPr lang="sl-SI" dirty="0"/>
                        <a:t>3. Postavljanje vprašanj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5. Pisanje odgovorov, povzetkov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dirty="0"/>
                        <a:t>4. Branje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860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sl-SI" dirty="0"/>
              <a:t>Kako se spopasti z obširnim besedilom?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3"/>
                </a:solidFill>
              </a:rPr>
              <a:t>PV3P</a:t>
            </a:r>
          </a:p>
          <a:p>
            <a:pPr marL="822960" lvl="1" indent="-457200">
              <a:buFont typeface="+mj-lt"/>
              <a:buAutoNum type="arabicPeriod"/>
            </a:pPr>
            <a:r>
              <a:rPr lang="sl-SI" b="1" dirty="0">
                <a:solidFill>
                  <a:schemeClr val="accent3"/>
                </a:solidFill>
              </a:rPr>
              <a:t>Preleti gradivo</a:t>
            </a:r>
            <a:r>
              <a:rPr lang="sl-SI" dirty="0">
                <a:solidFill>
                  <a:schemeClr val="accent3"/>
                </a:solidFill>
              </a:rPr>
              <a:t>: </a:t>
            </a:r>
            <a:r>
              <a:rPr lang="sl-SI" dirty="0"/>
              <a:t>preberi naslov, podnaslov, začetek in konec besedila, preglej slike, preleti povzetek (da dobiš osnovno idejo o  besedilu)</a:t>
            </a:r>
          </a:p>
          <a:p>
            <a:pPr marL="822960" lvl="1" indent="-457200">
              <a:buFont typeface="+mj-lt"/>
              <a:buAutoNum type="arabicPeriod"/>
            </a:pPr>
            <a:r>
              <a:rPr lang="sl-SI" b="1" dirty="0">
                <a:solidFill>
                  <a:schemeClr val="accent3"/>
                </a:solidFill>
              </a:rPr>
              <a:t>Vprašaj se: </a:t>
            </a:r>
            <a:r>
              <a:rPr lang="sl-SI" dirty="0"/>
              <a:t>napiši vprašanja, na katera bi rad dobil odgovor, napovej o čem bo besedilo govorilo</a:t>
            </a:r>
          </a:p>
          <a:p>
            <a:pPr marL="822960" lvl="1" indent="-457200">
              <a:buFont typeface="+mj-lt"/>
              <a:buAutoNum type="arabicPeriod"/>
            </a:pPr>
            <a:r>
              <a:rPr lang="sl-SI" b="1" dirty="0">
                <a:solidFill>
                  <a:schemeClr val="accent3"/>
                </a:solidFill>
              </a:rPr>
              <a:t>Preberi: </a:t>
            </a:r>
            <a:r>
              <a:rPr lang="sl-SI" dirty="0"/>
              <a:t>preberi celotno besedilo</a:t>
            </a:r>
          </a:p>
          <a:p>
            <a:pPr marL="822960" lvl="1" indent="-457200">
              <a:buFont typeface="+mj-lt"/>
              <a:buAutoNum type="arabicPeriod"/>
            </a:pPr>
            <a:r>
              <a:rPr lang="sl-SI" b="1" dirty="0">
                <a:solidFill>
                  <a:schemeClr val="accent3"/>
                </a:solidFill>
              </a:rPr>
              <a:t>Ponovno preleti: </a:t>
            </a:r>
            <a:r>
              <a:rPr lang="sl-SI" dirty="0"/>
              <a:t>pojasni nove besede, poišči ključne točke</a:t>
            </a:r>
          </a:p>
          <a:p>
            <a:pPr marL="822960" lvl="1" indent="-457200">
              <a:buFont typeface="+mj-lt"/>
              <a:buAutoNum type="arabicPeriod"/>
            </a:pPr>
            <a:r>
              <a:rPr lang="sl-SI" b="1" dirty="0">
                <a:solidFill>
                  <a:schemeClr val="accent3"/>
                </a:solidFill>
              </a:rPr>
              <a:t>Poročaj: </a:t>
            </a:r>
            <a:r>
              <a:rPr lang="sl-SI" dirty="0"/>
              <a:t>odgovori na lastna vprašanja, napiši kratek povzetek</a:t>
            </a:r>
            <a:endParaRPr lang="sl-SI" b="1" dirty="0">
              <a:solidFill>
                <a:schemeClr val="accent3"/>
              </a:solidFill>
            </a:endParaRPr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7619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dirty="0"/>
              <a:t>Psihološki dejavniki (1)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l-SI" sz="2800" b="1" dirty="0">
                <a:solidFill>
                  <a:schemeClr val="accent3"/>
                </a:solidFill>
              </a:rPr>
              <a:t>SPOSOBNOSTI</a:t>
            </a:r>
          </a:p>
          <a:p>
            <a:pPr lvl="1" eaLnBrk="1" hangingPunct="1"/>
            <a:r>
              <a:rPr lang="sl-SI" sz="2400" dirty="0"/>
              <a:t>raven splošne </a:t>
            </a:r>
            <a:r>
              <a:rPr lang="sl-SI" sz="2400" b="1" dirty="0"/>
              <a:t>inteligentnosti</a:t>
            </a:r>
          </a:p>
          <a:p>
            <a:pPr lvl="1" eaLnBrk="1" hangingPunct="1"/>
            <a:r>
              <a:rPr lang="sl-SI" sz="2400" dirty="0"/>
              <a:t>različne vrste inteligentnosti (več kot jih je, boljši je potencial za učenje)</a:t>
            </a:r>
          </a:p>
          <a:p>
            <a:pPr marL="365760" lvl="1" indent="0" eaLnBrk="1" hangingPunct="1">
              <a:buNone/>
            </a:pPr>
            <a:endParaRPr lang="sl-SI" sz="2400" dirty="0"/>
          </a:p>
          <a:p>
            <a:pPr lvl="1" eaLnBrk="1" hangingPunct="1">
              <a:buFont typeface="Wingdings 2" pitchFamily="18" charset="2"/>
              <a:buNone/>
            </a:pPr>
            <a:r>
              <a:rPr lang="sl-SI" sz="2400" dirty="0"/>
              <a:t>Vprašalnik …</a:t>
            </a:r>
          </a:p>
          <a:p>
            <a:pPr lvl="1" eaLnBrk="1" hangingPunct="1">
              <a:buFont typeface="Wingdings 2" pitchFamily="18" charset="2"/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l-SI" dirty="0"/>
              <a:t>Psihološki dejavniki (2)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eaLnBrk="1" hangingPunct="1"/>
            <a:r>
              <a:rPr lang="sl-SI" sz="2800" b="1" dirty="0">
                <a:solidFill>
                  <a:srgbClr val="FFC000"/>
                </a:solidFill>
              </a:rPr>
              <a:t>UČNA MOTIVACIJA</a:t>
            </a:r>
          </a:p>
          <a:p>
            <a:pPr lvl="1" eaLnBrk="1" hangingPunct="1"/>
            <a:r>
              <a:rPr lang="sl-SI" sz="2400" dirty="0"/>
              <a:t>tisti dejavniki, ki spodbujajo in usmerjajo učenje</a:t>
            </a:r>
          </a:p>
          <a:p>
            <a:pPr lvl="1" eaLnBrk="1" hangingPunct="1"/>
            <a:r>
              <a:rPr lang="sl-SI" sz="2400" dirty="0"/>
              <a:t>določa trajanje, kakovost in intenzivnost učenja</a:t>
            </a:r>
          </a:p>
          <a:p>
            <a:pPr lvl="1" eaLnBrk="1" hangingPunct="1"/>
            <a:r>
              <a:rPr lang="sl-SI" sz="2400" b="1" dirty="0"/>
              <a:t>notranja: </a:t>
            </a:r>
          </a:p>
          <a:p>
            <a:pPr lvl="2" eaLnBrk="1" hangingPunct="1"/>
            <a:r>
              <a:rPr lang="sl-SI" sz="2000" dirty="0"/>
              <a:t>učenje samo po sebi je vir zadovoljstva</a:t>
            </a:r>
          </a:p>
          <a:p>
            <a:pPr lvl="2" eaLnBrk="1" hangingPunct="1"/>
            <a:r>
              <a:rPr lang="sl-SI" sz="2000" dirty="0"/>
              <a:t>spodbude prihajajo iz učenca samega</a:t>
            </a:r>
          </a:p>
          <a:p>
            <a:pPr lvl="2" eaLnBrk="1" hangingPunct="1">
              <a:buFont typeface="Wingdings" pitchFamily="2" charset="2"/>
              <a:buNone/>
            </a:pPr>
            <a:endParaRPr lang="sl-SI" sz="2000" dirty="0"/>
          </a:p>
          <a:p>
            <a:pPr lvl="1" eaLnBrk="1" hangingPunct="1"/>
            <a:r>
              <a:rPr lang="sl-SI" sz="2400" b="1" dirty="0"/>
              <a:t>zunanja:</a:t>
            </a:r>
            <a:endParaRPr lang="sl-SI" sz="2400" dirty="0"/>
          </a:p>
          <a:p>
            <a:pPr lvl="2" eaLnBrk="1" hangingPunct="1"/>
            <a:r>
              <a:rPr lang="sl-SI" sz="2000" dirty="0"/>
              <a:t>učenje zaradi zunanjih nagrad</a:t>
            </a:r>
          </a:p>
          <a:p>
            <a:pPr lvl="2" eaLnBrk="1" hangingPunct="1"/>
            <a:r>
              <a:rPr lang="sl-SI" sz="2000" dirty="0"/>
              <a:t>spodbude prihajajo od drugih ljudi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464050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"/>
            <a:ext cx="1763687" cy="217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Psihološki dejavniki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3"/>
                </a:solidFill>
              </a:rPr>
              <a:t>UČNI STIL</a:t>
            </a:r>
          </a:p>
          <a:p>
            <a:pPr lvl="1"/>
            <a:r>
              <a:rPr lang="sl-SI" dirty="0"/>
              <a:t>kombinacija načinov učenja</a:t>
            </a:r>
          </a:p>
          <a:p>
            <a:pPr lvl="1"/>
            <a:r>
              <a:rPr lang="sl-SI" dirty="0"/>
              <a:t>tipični način učenja</a:t>
            </a:r>
          </a:p>
          <a:p>
            <a:pPr lvl="1"/>
            <a:r>
              <a:rPr lang="sl-SI" dirty="0"/>
              <a:t>vidni, slušni ali kinestetični učni stil</a:t>
            </a:r>
          </a:p>
          <a:p>
            <a:endParaRPr lang="sl-SI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75837"/>
            <a:ext cx="1452711" cy="2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14479" t="11598" r="18918" b="18814"/>
          <a:stretch>
            <a:fillRect/>
          </a:stretch>
        </p:blipFill>
        <p:spPr bwMode="auto">
          <a:xfrm>
            <a:off x="1115616" y="3545975"/>
            <a:ext cx="16430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631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Učni stili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>
                <a:hlinkClick r:id="rId2" action="ppaction://hlinkfile"/>
              </a:rPr>
              <a:t>Vprašalnik</a:t>
            </a:r>
            <a:endParaRPr lang="sl-SI" dirty="0"/>
          </a:p>
          <a:p>
            <a:r>
              <a:rPr lang="sl-SI" dirty="0"/>
              <a:t>INFO pride do naših možganov preko </a:t>
            </a:r>
            <a:r>
              <a:rPr lang="sl-SI" b="1" dirty="0"/>
              <a:t>čutil </a:t>
            </a:r>
            <a:r>
              <a:rPr lang="sl-SI" dirty="0"/>
              <a:t>– s predelavo dobi </a:t>
            </a:r>
            <a:r>
              <a:rPr lang="sl-SI" b="1" dirty="0"/>
              <a:t>pomen</a:t>
            </a:r>
          </a:p>
          <a:p>
            <a:pPr>
              <a:buNone/>
            </a:pPr>
            <a:endParaRPr lang="sl-SI" dirty="0"/>
          </a:p>
          <a:p>
            <a:r>
              <a:rPr lang="sl-SI" dirty="0"/>
              <a:t>35 % ljudi = vidni tip</a:t>
            </a:r>
          </a:p>
          <a:p>
            <a:r>
              <a:rPr lang="sl-SI" dirty="0"/>
              <a:t>25 % = slušni tip</a:t>
            </a:r>
          </a:p>
          <a:p>
            <a:r>
              <a:rPr lang="sl-SI" dirty="0"/>
              <a:t>40 % = kinestetični tip</a:t>
            </a:r>
          </a:p>
          <a:p>
            <a:pPr>
              <a:buNone/>
            </a:pPr>
            <a:endParaRPr lang="sl-SI" dirty="0"/>
          </a:p>
          <a:p>
            <a:r>
              <a:rPr lang="sl-SI" dirty="0"/>
              <a:t>Značilnosti posameznih tipov in nasveti za učenje:</a:t>
            </a:r>
          </a:p>
        </p:txBody>
      </p:sp>
    </p:spTree>
    <p:extLst>
      <p:ext uri="{BB962C8B-B14F-4D97-AF65-F5344CB8AC3E}">
        <p14:creationId xmlns:p14="http://schemas.microsoft.com/office/powerpoint/2010/main" val="97178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Vidni tip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Oglej si slike, zemljevid.</a:t>
            </a:r>
          </a:p>
          <a:p>
            <a:r>
              <a:rPr lang="sl-SI" dirty="0"/>
              <a:t>Beri navodila.</a:t>
            </a:r>
          </a:p>
          <a:p>
            <a:r>
              <a:rPr lang="sl-SI" dirty="0"/>
              <a:t>Beri knjige, revije.</a:t>
            </a:r>
          </a:p>
          <a:p>
            <a:r>
              <a:rPr lang="sl-SI" dirty="0"/>
              <a:t>Zapisuj, naredi izpiske in miselne vzorce.</a:t>
            </a:r>
          </a:p>
          <a:p>
            <a:r>
              <a:rPr lang="sl-SI" dirty="0"/>
              <a:t>Riši preglednice, grafe, diagrame, skice, tabele, časovne trakove, plakate.</a:t>
            </a:r>
          </a:p>
          <a:p>
            <a:r>
              <a:rPr lang="sl-SI" dirty="0"/>
              <a:t>Uporabljaj barve.</a:t>
            </a:r>
          </a:p>
          <a:p>
            <a:r>
              <a:rPr lang="sl-SI" dirty="0"/>
              <a:t>Piši poročila, seminarske naloge.</a:t>
            </a:r>
          </a:p>
          <a:p>
            <a:r>
              <a:rPr lang="sl-SI" dirty="0"/>
              <a:t>Pri pomnjenju uporabljaj miselne slike in asociacije.</a:t>
            </a:r>
          </a:p>
          <a:p>
            <a:r>
              <a:rPr lang="sl-SI" dirty="0"/>
              <a:t>Uči se v manjših skupinah.</a:t>
            </a:r>
          </a:p>
          <a:p>
            <a:r>
              <a:rPr lang="sl-SI" dirty="0"/>
              <a:t>Oglej si fotografije, film, diapozitive.</a:t>
            </a:r>
          </a:p>
        </p:txBody>
      </p:sp>
      <p:sp>
        <p:nvSpPr>
          <p:cNvPr id="4098" name="AutoShape 2" descr="data:image/jpeg;base64,/9j/4AAQSkZJRgABAQAAAQABAAD/2wBDAAkGBwgHBgkIBwgKCgkLDRYPDQwMDRsUFRAWIB0iIiAdHx8kKDQsJCYxJx8fLT0tMTU3Ojo6Iys/RD84QzQ5Ojf/2wBDAQoKCg0MDRoPDxo3JR8lNzc3Nzc3Nzc3Nzc3Nzc3Nzc3Nzc3Nzc3Nzc3Nzc3Nzc3Nzc3Nzc3Nzc3Nzc3Nzc3Nzf/wAARCACcAH0DASIAAhEBAxEB/8QAHAAAAQQDAQAAAAAAAAAAAAAAAAQFBgcBAgMI/8QAPhAAAQMDAwIEBAMFBwMFAAAAAQIDBAAFEQYSITFBBxNRYRQicYEVMpEjQnKhsRYkM1JigsFT0fAXQ0Rz0v/EABoBAAIDAQEAAAAAAAAAAAAAAAACAQMEBQb/xAAmEQADAAICAgMBAAEFAAAAAAAAAQIDEQQhEjETQVEiYTJxkbHw/9oADAMBAAIRAxEAPwC8aKKKACiiigAoozSafPiW6MqTPlMRmE8qcecCEj7mgBTRUSf8QrE0spR+IyOcb2Le8tJ+ituD9q6Rde2CRnzH5MQJGSZkR1kfqpOP50ASjPOKzVUW/wAQ3UXVy9zpC3rFK3NMsR0byxg/sjgDJUvkH0KkjoCak+ldVTLn+MSry3Ft8KIUKbBc+ZtBTuJcUeM/TgcjJ60k5Jr0x6ip9omFFQF/XsybhVhtqfhj/wDKuClN7x6obA3EfxFNb6S1HqfUE9Drca3qsqVEOTQhaPNIyCGgSd2DxuOB1xmonNFU5l7aJrFcyqpaTJ3RWM+prNWFYUUUUAFFFFABQeKKTXOazbbdJnSlBLEdpTrhPYAZNAEd1hqldqcRbbW229dXkb/2mS3Hb6eYvHXkEBPcjsATVXy5hfll5LhudwTlK58s7kNHuEAcDnqlGB6kGu7qptwcHxSlonXRSpExQPLLeB8iSOmMpQOnc9aw+02xtbZQlDaAAlKRgJHoK5vN5vw/xHv/AKN3E4ny/wBV6Eg+OUoqeuklRPZCUISPoAnP6k0osdqvOoZhbtM95mGwvEia+A4gnuhAI+dXryAPXtXH4V+4zIlriKUh6a75ZcH/ALTYGVr+oSDj3Iq34MSDZbWzEjJbjQorYQjcrASAOpJ79SSfequG8tr5Lp/4RbyVjl+ESl+lSap0xdrE6qd+ZnqZ8NJG3/7WznA9zuH0pmhznJtwS3NkHyXUoUWkH9lKW3koV9RuUdvIOEnnbxb69caUSradQW4+uHwR+vSqw1xb7ImSm4abuMJ2BJcCXWorySYr5JIWAD8qVenQK/irbeP5E/p/plm/ja+1+Djcz+J292GqQtlDoCVqbxkp7jn1HFcZ5hw4qpC4kq4OkhHzuuOlI9e+1I/0jjsKzpS03jUsRTscw47bSy06+6oqPmD0bTzjBB5I609v6N1HEQFx3bfOKeSgFbClfw53DP1I+tcmONyca19b9b1s6V5+Pff3+62Onhs24JrimdUMPsBvDlnbcW8WSeitzp3p7cbQOvFWOOlUggQprZcnJVFkxXNhWtfkvxnMgY3AgpPI6HByOoNT7RWoJj8tdlvDgelNtebGlcJMlsHB3J7LTlOccHcDx0rqcblTkfxtaa+jnZ+NULzT2mTKiiithlCiiigAqK+KCyjRM4BW1Ljsdpfuhb7aVD7pJH3qVUw68Ydk6MvLcdJU98I4ptI7qAyP5igCrW50CNcrg/NlMR15bYSXXAnICdwwCfVw0lmXCEp1OJLWFnCNytu4+2etSnw4cgy590cDDCpZSy6HSgFYQoFIG7rjKCce9TiRGjymVsSWGnmVjaptxAUlQ9CDxXK5HCjJkdNs6WDlVEKUkVHY7vCsd5mXWeSpUWAG4zAI3POOr6J98NgE9gSTUdu9yumqLiPjy7MfeVhiAzlTaOeiUdOOMrP3IFbaxgw7drKfFibhGhhCWUKOQyVoC1pSeuBuGM9OQOBU98OLU1AtLdxcb/vs9CXFrUOUIPKUD0GME+pJ9quxw5lY0+kJT87d/pH7f4caglNb5KoUEEZShThcWPrt4H2Jpg1ToDUFtjuSnYLcllsE+dDX5hQPUpICh9gcVeb81iFCelynAhhhsuOLPZIGSaiX/qFa79o2+zrWHm34rJbDL6AFlaxtbwEk53KOKtmEntIqt9abGrwdmq/FbnCP5XorMvgcbslB/lt/SrTqgYN9naa1BKj2RlpyQYzMUrW0p0hQJVtShOConIPtineV4gahMZ213hLcMyNqHJQjuRno7ZOFKCFHnjgK4x15xTZNb2Jj3rR1dhyL7cr4uVMbfjPF6DvSztWoNuKDaic4UU5IzgdB1qT6CsFwen2O9LdR+HtQ3FhAcUXG3VJCFNK5O5IIUQSc8JzyMlniLcixN0O0yl2xpZjMOxWy5vcR1TsSCQM5AUeMpVnHGbI0RAkW3TFvjTW/KleWXHm9wOxayVFOR6E4rPxld5KrJOl1r/3+xdyHERMw/wDDH6iiiugYgooooAKwpIUkpUAQeCD3rNFAFATY7+i9XrgPvS41v3E7oaglx2EokjacE/IrAOMKwk4/MKsZuNOgx2bhpma9doawFKiSpfmh1BB+Zp5ZJCunCiUn/T1p31tpaPqm2hhbnkS2TvjSAM+Wrpgjuk9x/wAgVT8S46j8P7oYD7baAslfwbpKmH+5WyvqD/TPKe9JU7HmteyP+IJmp1JeVXCGqI9JAeDKlpXtSpsAfMOD+Ug47g1bomMW+zfGLViNHjeYSkZ+VKM8fYVVutrm1qR165uGU3NDgbZhqbKkJYAAICk8FW7coknODjsKd7HqRhekFWi8Q5zrnlKj4aQMqbIwDlRABAOOT+770insvx2lvsstlj8ZsXw10j+WJsUJkMpXnZuTykK9snn2qs02u22V1dusJfmxkSgresgrnSwClDKcAAob5JPTcScjbSiRqWbMhR4VyeQ0VBDZiwlEOy1EhPzK42pKiPlGB2KiDipbYtEqaZanTnvh7q3j4UxcbIKAMeWgEYVkEhRI5zxjAxP+n2Jb830dI2gGGrOjypKod/LS/MukY7Vla8lWe5SM4HOQBwQearzxF1V/aZ222yLblpusRbrUhOMku/kLaD1UnI3ZI/y++LSlL1elox0/goURj44KdGPfySDz7b8f0rhaLXbLIlHwUVv4kJ2uS1NJ85491LVjJJOT96hP9GWN16GzR8uYix2y32rUcddxbgtrTFRDK46ARuAdUOQSMjJUCTkgdqn2nLsL1a25Za8l4LW1IZ3bvKdQSlac98KB57jnvUU0vJjW67Xq2KW0y15iJ7O4hI2u53/otCj/ALh6U66CV8ULzdGk4iXC4qdjK/6jaW0N7x7KLZI9QQe9PLe9FNzoldFFFOIFFFFABSK6Xa3WiOJF1msQ2SoIDj7gQCT2yaZNa60gaThgvf3me6kmPDbPzLPqf8qfVR/meKoW/Xe4aiuBuF5eDz3IabSP2bCT+6gf1PU96h0kU5c04l2XzqfXtg046Y82Q49LCQr4WK35jmO2eyc+5FReb4oaQvMVcW72W4ux+D5cmI24FH2AWef0qnkpS0hRyQM5UpRySfcnk1p8Sg/4aXXPQoQSD9+lJ5v6M75dt/xPRYcmDo68OojaPZnLnPBS1JdkONtR0AgblBYUeScAAc88jGahMmO/Anrgz5LrkliQG1tIXnzQlQJCQkBR3JI9+anPhxp2c/ZHbk1JVBFxdSN4Rlz4dGcBOeElSiTu5+Xkc81YNpsVvtQV8FFQhazlbqiVOOH1Us5Kj9TQ70dLHjdQm+mILBA0zItsmHaY0JUZ7c1JZQBuUcfMlwH5twyOvNd0C92RCklTV1t7YJSt10MyW0jolSiNi/4iUn1z1puh2a23vU+oHrlDaU+ytiO2D8riEJb3BxKhhSdxWRkH9yl9pnm1TnLBe5JUfzQJMgj+8snP7MqPCnEYII6kbTzk0jLdmjuoZcho+Tpe8LJ6KCo2w/7g8RSK3MXhU+W/cmmWWXQgMMNOlwt43Z3cAZOR09B6Zp3veorZYWW2dzCpDmS1HQ4hAA6laiSAhA7qPHbkkCkVvgytWM75V/t6YKj+0i2R4OlQzylT/XB77UpPPWplN/RKy+HtmNI2yNerxebnKhsSYW1qFHW6gKC1NqcLhAPGNywnPqk/eetoS2hKG0hKUgBKUjAA9AK5QokeDFaiw2UMx2khDbaBhKUjoBXerjM3t7CiiiggwTioV4ja4a0vHRFhbHrvJSS00rkNJ6eYv2B6DufviVXee1a7VLuEj/CisreX9Egk/wBK8wzJ0q6zn7ncXC5MlK3uK/y+iR6BI4FLT0ijPm+Kd/ZpIfekSH5s+SuRJdO9595XzK/7AdgOBXJoPSeWhsRn86k8n6D/AJNdQ2lzhYBGQcGlrScCqdnJrL9vtjcxDC7g4h9anvLbSU7wOConJwAB2pc8yAyvHUJOKw2Nt0cB6KjpIPqQpX/6FKz6HvxQ3ti5Lp0m/wARduk0tf2YtHkbfK+Da2bemNgp3CajHhlL+K0RbUqxvipVFWB28tRSP1SEn71KaivZ6ma3KaK98QNQtab1PaJkNoPTiy4mUwF7PMj/ALu44PIXkp47K9TSSR4q2KbHcYlWKc+AcKZcQypPTryrFNXjHHZRqeE+29ufehlDrWclAQrKT7Z3qH2+tQJ9pQHmtpO9A6D94dxTddbObm5V48rheje4hifOly2rdHtyH1hSI0cDawEpAGCAMngk8DkmucKa/b5XxtvUWLjFIUlbXG7HIBx1ScYINavPEbW2CFuLGU47A/vH2rdloMp2gknOSo9SfWp2/ZheW0/KvZ6mtE5u5WyJOZILcllDqSDnhQB/5pZVZ+C2ohKtDmn5K/7xbxljJ5WwTxj+E/L9NvrVlirl2dWaVLaM0UUUEiC/W5N3sk+2rUUplx3GSodRuSRn+deXy2+ytceUgtyWVFt5BGNq08EfrXq4jNVh4meHr9ykuX2wISqaUj4mJwPiMAAKSScBQA6d+O9LS2jPyMTyT17RUKDg0sZXkUhk7or3kS2nY74OC082pC8+mCM05w7TepEN2XFs81yO02XFPOI8lsJAJzuWQCOO2aq8Wct4MlPSQmnK8ktTBnDJIcwP3D1/Tg/aliSFJyCCCOCORSBhlyYhDk1RDak5EdPCR/F6n+Vd/wAPidCwkp7IPKR9B0FQ9ehK8NKafa/AbnSWZITZp0qK95gW+5FfUhIxj82DtUSABg596cZ+oNSPBoOX26OtAneGnA2rGODlsJJ5pK22hpIQ2hKEjolIwBW1HkPPLuNKX0hEwypyW7IUlwb0pSVOklbh65JPPoOeaVeWB0Fb0VDrb2U5cry26Yh8lhl0MstJQVpKzsGOhA5/X+RrRxrb0rdLyEPyHneSpYaaSnkqCfQfUmsrakSB82I6T2HzL/XoPtmpZbUtPt/8m1pucmy3WLdIWfPjObtoOPMT+8g+xGR9cHtXpe0XKNd7bFuEJe+PJaS42cY4I7+9eY3W9vTPFTPw6183pWK5a7oxIegqdLrLrOFFjdypJT1Izk8Z6nirIr6NnDzJfw2XtRTfZb1br7BTMtUpElhRxuTwUn0UDyk+xpwqw6IVggVmigDmptClBSkJJHQkdKr3xquxi2GNaGlnzLm9tcAVghlGFL+xO1J/iqxjVLeMUa4p1MxOlsLFrTHSxHfTgoS4VErCu6Sflxng4HeoforytzjbXshiO1b1gDAFZrMedYUUqtNrud9lLi2aKHlN/wCK84rYyz6bldSfYAmpdZfD23XBDpf1G9LdjueU+m3htDaFjkpyQo9CO/6VPibMPBzZVtdIr2Qt1ySI7TgbARvWvblXXAAzx2PrWREbzlxbzqsclbh/oMD+VSPxA09A01d4AtyXktyo7gWXXlOZUhSe6jxwrp7VHPOFT69Bni8NeCN2I7EcqUy0lJV1IHJroTXDzq0U9UdmZ+VPbZ1cwRSRwAGsqdJrmokmpQyRLfCm7u2zWkaMFf3e5hUd1OcDeElSFY9cgp/3e1ega87eGdufuWurcWB+zglUl9eOEp2lKRn1JVx7A+leiaunejtcbfxLYUUUUxeFcZUdiVHcjyWm3WnElK23EhSVA9iDXakUu2MS3vNdU6FYA+VZAxz/AN//ADmgCAXzwojrUp3Tk1UInkRZALjI+h/MkfcgelRC46I1TbW1Ov21mQ2gFSlxZSSEpAySd+z3q7BaIiWyhIcCTnOHFZOe+c5z/wCdhTF4is/C+HV9aiBQCYbmAOcJP5vtgmlcplF8fHb20QzQVguN10tFj3TMOxr8xz4VslL03etSgp1QxtRtIG0ckDk44qbW+dbWbivT9sa2mCwFuoYQA1HCj8iT6KUMkD0BJxkZ21BcvwawyZsdtLi22wmO3kBK1qwltP0KikVjTNoFltaGHHPOlukvS5JGC+8r8yj/AEA7AAVS++zdMqdJDb4gacVqSwlqNtE+MvzoqlcAq6FJ9lDI/Q9qolKlHIUhba0qKVtrGFIUDgpI7EHrV42uJf79IusmPqiRCjM3B6MyyiAwsBLZCTypOTyCOfSkuofCiFPZVJgT5CLws7npcpZcEk/60jAHsUgY9DTqHox8vDObte0Uzk1uwzIlPeRDiyZLuAShhlThAPAzgcfepQ94a6vafS0LdHd3EjzW5SfLT7kkA8/Sre0HpKNpO0eQhQdmvkLlyP8AqLx0HokdAP8AkmhR+mHFxKb/AL6RTFu0Hq24H9lZHI6CPzzHEtD9MlX8qllm8HJbmF3+7IaGf8C3pycehcWP6Jq4AMVmn8UbJ4+OfSGvT+n7Xp2D8HaIiI7RVuVgkqWr/MpR5J+tOlFFMXhRRRQAUUUUAFc5DLchhbLyEracSUrQropJGCDXSigCv75o++NWdcW03ZMuJFW3IjQpccF0lpQWloPbgMEpABUknnk0qXrO1/Dnyw+q5lBKbX5ShJ39NpRjI543fl75xU2rXYndu2jd60rlMZU0M2jbW9aNPxo8wJ+McK35O05AdcUVrA9gVEfQU90UUwpjFZFFFABRRRQAUUU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100" name="AutoShape 4" descr="data:image/jpeg;base64,/9j/4AAQSkZJRgABAQAAAQABAAD/2wBDAAkGBwgHBgkIBwgKCgkLDRYPDQwMDRsUFRAWIB0iIiAdHx8kKDQsJCYxJx8fLT0tMTU3Ojo6Iys/RD84QzQ5Ojf/2wBDAQoKCg0MDRoPDxo3JR8lNzc3Nzc3Nzc3Nzc3Nzc3Nzc3Nzc3Nzc3Nzc3Nzc3Nzc3Nzc3Nzc3Nzc3Nzc3Nzc3Nzf/wAARCACcAH0DASIAAhEBAxEB/8QAHAAAAQQDAQAAAAAAAAAAAAAAAAQFBgcBAgMI/8QAPhAAAQMDAwIEBAMFBwMFAAAAAQIDBAAFEQYSITFBBxNRYRQicYEVMpEjQnKhsRYkM1JigsFT0fAXQ0Rz0v/EABoBAAIDAQEAAAAAAAAAAAAAAAACAQMEBQb/xAAmEQADAAICAgMBAAEFAAAAAAAAAQIDEQQhEjETQVEiYTJxkbHw/9oADAMBAAIRAxEAPwC8aKKKACiiigAoozSafPiW6MqTPlMRmE8qcecCEj7mgBTRUSf8QrE0spR+IyOcb2Le8tJ+ituD9q6Rde2CRnzH5MQJGSZkR1kfqpOP50ASjPOKzVUW/wAQ3UXVy9zpC3rFK3NMsR0byxg/sjgDJUvkH0KkjoCak+ldVTLn+MSry3Ft8KIUKbBc+ZtBTuJcUeM/TgcjJ60k5Jr0x6ip9omFFQF/XsybhVhtqfhj/wDKuClN7x6obA3EfxFNb6S1HqfUE9Drca3qsqVEOTQhaPNIyCGgSd2DxuOB1xmonNFU5l7aJrFcyqpaTJ3RWM+prNWFYUUUUAFFFFABQeKKTXOazbbdJnSlBLEdpTrhPYAZNAEd1hqldqcRbbW229dXkb/2mS3Hb6eYvHXkEBPcjsATVXy5hfll5LhudwTlK58s7kNHuEAcDnqlGB6kGu7qptwcHxSlonXRSpExQPLLeB8iSOmMpQOnc9aw+02xtbZQlDaAAlKRgJHoK5vN5vw/xHv/AKN3E4ny/wBV6Eg+OUoqeuklRPZCUISPoAnP6k0osdqvOoZhbtM95mGwvEia+A4gnuhAI+dXryAPXtXH4V+4zIlriKUh6a75ZcH/ALTYGVr+oSDj3Iq34MSDZbWzEjJbjQorYQjcrASAOpJ79SSfequG8tr5Lp/4RbyVjl+ESl+lSap0xdrE6qd+ZnqZ8NJG3/7WznA9zuH0pmhznJtwS3NkHyXUoUWkH9lKW3koV9RuUdvIOEnnbxb69caUSradQW4+uHwR+vSqw1xb7ImSm4abuMJ2BJcCXWorySYr5JIWAD8qVenQK/irbeP5E/p/plm/ja+1+Djcz+J292GqQtlDoCVqbxkp7jn1HFcZ5hw4qpC4kq4OkhHzuuOlI9e+1I/0jjsKzpS03jUsRTscw47bSy06+6oqPmD0bTzjBB5I609v6N1HEQFx3bfOKeSgFbClfw53DP1I+tcmONyca19b9b1s6V5+Pff3+62Onhs24JrimdUMPsBvDlnbcW8WSeitzp3p7cbQOvFWOOlUggQprZcnJVFkxXNhWtfkvxnMgY3AgpPI6HByOoNT7RWoJj8tdlvDgelNtebGlcJMlsHB3J7LTlOccHcDx0rqcblTkfxtaa+jnZ+NULzT2mTKiiithlCiiigAqK+KCyjRM4BW1Ljsdpfuhb7aVD7pJH3qVUw68Ydk6MvLcdJU98I4ptI7qAyP5igCrW50CNcrg/NlMR15bYSXXAnICdwwCfVw0lmXCEp1OJLWFnCNytu4+2etSnw4cgy590cDDCpZSy6HSgFYQoFIG7rjKCce9TiRGjymVsSWGnmVjaptxAUlQ9CDxXK5HCjJkdNs6WDlVEKUkVHY7vCsd5mXWeSpUWAG4zAI3POOr6J98NgE9gSTUdu9yumqLiPjy7MfeVhiAzlTaOeiUdOOMrP3IFbaxgw7drKfFibhGhhCWUKOQyVoC1pSeuBuGM9OQOBU98OLU1AtLdxcb/vs9CXFrUOUIPKUD0GME+pJ9quxw5lY0+kJT87d/pH7f4caglNb5KoUEEZShThcWPrt4H2Jpg1ToDUFtjuSnYLcllsE+dDX5hQPUpICh9gcVeb81iFCelynAhhhsuOLPZIGSaiX/qFa79o2+zrWHm34rJbDL6AFlaxtbwEk53KOKtmEntIqt9abGrwdmq/FbnCP5XorMvgcbslB/lt/SrTqgYN9naa1BKj2RlpyQYzMUrW0p0hQJVtShOConIPtineV4gahMZ213hLcMyNqHJQjuRno7ZOFKCFHnjgK4x15xTZNb2Jj3rR1dhyL7cr4uVMbfjPF6DvSztWoNuKDaic4UU5IzgdB1qT6CsFwen2O9LdR+HtQ3FhAcUXG3VJCFNK5O5IIUQSc8JzyMlniLcixN0O0yl2xpZjMOxWy5vcR1TsSCQM5AUeMpVnHGbI0RAkW3TFvjTW/KleWXHm9wOxayVFOR6E4rPxld5KrJOl1r/3+xdyHERMw/wDDH6iiiugYgooooAKwpIUkpUAQeCD3rNFAFATY7+i9XrgPvS41v3E7oaglx2EokjacE/IrAOMKwk4/MKsZuNOgx2bhpma9doawFKiSpfmh1BB+Zp5ZJCunCiUn/T1p31tpaPqm2hhbnkS2TvjSAM+Wrpgjuk9x/wAgVT8S46j8P7oYD7baAslfwbpKmH+5WyvqD/TPKe9JU7HmteyP+IJmp1JeVXCGqI9JAeDKlpXtSpsAfMOD+Ug47g1bomMW+zfGLViNHjeYSkZ+VKM8fYVVutrm1qR165uGU3NDgbZhqbKkJYAAICk8FW7coknODjsKd7HqRhekFWi8Q5zrnlKj4aQMqbIwDlRABAOOT+770insvx2lvsstlj8ZsXw10j+WJsUJkMpXnZuTykK9snn2qs02u22V1dusJfmxkSgresgrnSwClDKcAAob5JPTcScjbSiRqWbMhR4VyeQ0VBDZiwlEOy1EhPzK42pKiPlGB2KiDipbYtEqaZanTnvh7q3j4UxcbIKAMeWgEYVkEhRI5zxjAxP+n2Jb830dI2gGGrOjypKod/LS/MukY7Vla8lWe5SM4HOQBwQearzxF1V/aZ222yLblpusRbrUhOMku/kLaD1UnI3ZI/y++LSlL1elox0/goURj44KdGPfySDz7b8f0rhaLXbLIlHwUVv4kJ2uS1NJ85491LVjJJOT96hP9GWN16GzR8uYix2y32rUcddxbgtrTFRDK46ARuAdUOQSMjJUCTkgdqn2nLsL1a25Za8l4LW1IZ3bvKdQSlac98KB57jnvUU0vJjW67Xq2KW0y15iJ7O4hI2u53/otCj/ALh6U66CV8ULzdGk4iXC4qdjK/6jaW0N7x7KLZI9QQe9PLe9FNzoldFFFOIFFFFABSK6Xa3WiOJF1msQ2SoIDj7gQCT2yaZNa60gaThgvf3me6kmPDbPzLPqf8qfVR/meKoW/Xe4aiuBuF5eDz3IabSP2bCT+6gf1PU96h0kU5c04l2XzqfXtg046Y82Q49LCQr4WK35jmO2eyc+5FReb4oaQvMVcW72W4ux+D5cmI24FH2AWef0qnkpS0hRyQM5UpRySfcnk1p8Sg/4aXXPQoQSD9+lJ5v6M75dt/xPRYcmDo68OojaPZnLnPBS1JdkONtR0AgblBYUeScAAc88jGahMmO/Anrgz5LrkliQG1tIXnzQlQJCQkBR3JI9+anPhxp2c/ZHbk1JVBFxdSN4Rlz4dGcBOeElSiTu5+Xkc81YNpsVvtQV8FFQhazlbqiVOOH1Us5Kj9TQ70dLHjdQm+mILBA0zItsmHaY0JUZ7c1JZQBuUcfMlwH5twyOvNd0C92RCklTV1t7YJSt10MyW0jolSiNi/4iUn1z1puh2a23vU+oHrlDaU+ytiO2D8riEJb3BxKhhSdxWRkH9yl9pnm1TnLBe5JUfzQJMgj+8snP7MqPCnEYII6kbTzk0jLdmjuoZcho+Tpe8LJ6KCo2w/7g8RSK3MXhU+W/cmmWWXQgMMNOlwt43Z3cAZOR09B6Zp3veorZYWW2dzCpDmS1HQ4hAA6laiSAhA7qPHbkkCkVvgytWM75V/t6YKj+0i2R4OlQzylT/XB77UpPPWplN/RKy+HtmNI2yNerxebnKhsSYW1qFHW6gKC1NqcLhAPGNywnPqk/eetoS2hKG0hKUgBKUjAA9AK5QokeDFaiw2UMx2khDbaBhKUjoBXerjM3t7CiiiggwTioV4ja4a0vHRFhbHrvJSS00rkNJ6eYv2B6DufviVXee1a7VLuEj/CisreX9Egk/wBK8wzJ0q6zn7ncXC5MlK3uK/y+iR6BI4FLT0ijPm+Kd/ZpIfekSH5s+SuRJdO9595XzK/7AdgOBXJoPSeWhsRn86k8n6D/AJNdQ2lzhYBGQcGlrScCqdnJrL9vtjcxDC7g4h9anvLbSU7wOConJwAB2pc8yAyvHUJOKw2Nt0cB6KjpIPqQpX/6FKz6HvxQ3ti5Lp0m/wARduk0tf2YtHkbfK+Da2bemNgp3CajHhlL+K0RbUqxvipVFWB28tRSP1SEn71KaivZ6ma3KaK98QNQtab1PaJkNoPTiy4mUwF7PMj/ALu44PIXkp47K9TSSR4q2KbHcYlWKc+AcKZcQypPTryrFNXjHHZRqeE+29ufehlDrWclAQrKT7Z3qH2+tQJ9pQHmtpO9A6D94dxTddbObm5V48rheje4hifOly2rdHtyH1hSI0cDawEpAGCAMngk8DkmucKa/b5XxtvUWLjFIUlbXG7HIBx1ScYINavPEbW2CFuLGU47A/vH2rdloMp2gknOSo9SfWp2/ZheW0/KvZ6mtE5u5WyJOZILcllDqSDnhQB/5pZVZ+C2ohKtDmn5K/7xbxljJ5WwTxj+E/L9NvrVlirl2dWaVLaM0UUUEiC/W5N3sk+2rUUplx3GSodRuSRn+deXy2+ytceUgtyWVFt5BGNq08EfrXq4jNVh4meHr9ykuX2wISqaUj4mJwPiMAAKSScBQA6d+O9LS2jPyMTyT17RUKDg0sZXkUhk7or3kS2nY74OC082pC8+mCM05w7TepEN2XFs81yO02XFPOI8lsJAJzuWQCOO2aq8Wct4MlPSQmnK8ktTBnDJIcwP3D1/Tg/aliSFJyCCCOCORSBhlyYhDk1RDak5EdPCR/F6n+Vd/wAPidCwkp7IPKR9B0FQ9ehK8NKafa/AbnSWZITZp0qK95gW+5FfUhIxj82DtUSABg596cZ+oNSPBoOX26OtAneGnA2rGODlsJJ5pK22hpIQ2hKEjolIwBW1HkPPLuNKX0hEwypyW7IUlwb0pSVOklbh65JPPoOeaVeWB0Fb0VDrb2U5cry26Yh8lhl0MstJQVpKzsGOhA5/X+RrRxrb0rdLyEPyHneSpYaaSnkqCfQfUmsrakSB82I6T2HzL/XoPtmpZbUtPt/8m1pucmy3WLdIWfPjObtoOPMT+8g+xGR9cHtXpe0XKNd7bFuEJe+PJaS42cY4I7+9eY3W9vTPFTPw6183pWK5a7oxIegqdLrLrOFFjdypJT1Izk8Z6nirIr6NnDzJfw2XtRTfZb1br7BTMtUpElhRxuTwUn0UDyk+xpwqw6IVggVmigDmptClBSkJJHQkdKr3xquxi2GNaGlnzLm9tcAVghlGFL+xO1J/iqxjVLeMUa4p1MxOlsLFrTHSxHfTgoS4VErCu6Sflxng4HeoforytzjbXshiO1b1gDAFZrMedYUUqtNrud9lLi2aKHlN/wCK84rYyz6bldSfYAmpdZfD23XBDpf1G9LdjueU+m3htDaFjkpyQo9CO/6VPibMPBzZVtdIr2Qt1ySI7TgbARvWvblXXAAzx2PrWREbzlxbzqsclbh/oMD+VSPxA09A01d4AtyXktyo7gWXXlOZUhSe6jxwrp7VHPOFT69Bni8NeCN2I7EcqUy0lJV1IHJroTXDzq0U9UdmZ+VPbZ1cwRSRwAGsqdJrmokmpQyRLfCm7u2zWkaMFf3e5hUd1OcDeElSFY9cgp/3e1ega87eGdufuWurcWB+zglUl9eOEp2lKRn1JVx7A+leiaunejtcbfxLYUUUUxeFcZUdiVHcjyWm3WnElK23EhSVA9iDXakUu2MS3vNdU6FYA+VZAxz/AN//ADmgCAXzwojrUp3Tk1UInkRZALjI+h/MkfcgelRC46I1TbW1Ov21mQ2gFSlxZSSEpAySd+z3q7BaIiWyhIcCTnOHFZOe+c5z/wCdhTF4is/C+HV9aiBQCYbmAOcJP5vtgmlcplF8fHb20QzQVguN10tFj3TMOxr8xz4VslL03etSgp1QxtRtIG0ckDk44qbW+dbWbivT9sa2mCwFuoYQA1HCj8iT6KUMkD0BJxkZ21BcvwawyZsdtLi22wmO3kBK1qwltP0KikVjTNoFltaGHHPOlukvS5JGC+8r8yj/AEA7AAVS++zdMqdJDb4gacVqSwlqNtE+MvzoqlcAq6FJ9lDI/Q9qolKlHIUhba0qKVtrGFIUDgpI7EHrV42uJf79IusmPqiRCjM3B6MyyiAwsBLZCTypOTyCOfSkuofCiFPZVJgT5CLws7npcpZcEk/60jAHsUgY9DTqHox8vDObte0Uzk1uwzIlPeRDiyZLuAShhlThAPAzgcfepQ94a6vafS0LdHd3EjzW5SfLT7kkA8/Sre0HpKNpO0eQhQdmvkLlyP8AqLx0HokdAP8AkmhR+mHFxKb/AL6RTFu0Hq24H9lZHI6CPzzHEtD9MlX8qllm8HJbmF3+7IaGf8C3pycehcWP6Jq4AMVmn8UbJ4+OfSGvT+n7Xp2D8HaIiI7RVuVgkqWr/MpR5J+tOlFFMXhRRRQAUUUUAFc5DLchhbLyEracSUrQropJGCDXSigCv75o++NWdcW03ZMuJFW3IjQpccF0lpQWloPbgMEpABUknnk0qXrO1/Dnyw+q5lBKbX5ShJ39NpRjI543fl75xU2rXYndu2jd60rlMZU0M2jbW9aNPxo8wJ+McK35O05AdcUVrA9gVEfQU90UUwpjFZFFFABRRRQAUUU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02" name="Picture 6" descr="http://t0.gstatic.com/images?q=tbn:ANd9GcQ4kwTFOFBYnmn6Y3IC-Qb2Juxyq6B8E7GnFcQVwEQ9i3cu5R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48680"/>
            <a:ext cx="1905000" cy="2390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849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Slušni tip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 lnSpcReduction="10000"/>
          </a:bodyPr>
          <a:lstStyle/>
          <a:p>
            <a:r>
              <a:rPr lang="sl-SI" dirty="0"/>
              <a:t>Nekdo naj ti bere navodila ali jih beri sam naglas.</a:t>
            </a:r>
          </a:p>
          <a:p>
            <a:r>
              <a:rPr lang="sl-SI" dirty="0"/>
              <a:t>Udeležuj se predavanj.</a:t>
            </a:r>
          </a:p>
          <a:p>
            <a:r>
              <a:rPr lang="sl-SI" dirty="0"/>
              <a:t>Glasno ponovi prebrano snov.</a:t>
            </a:r>
          </a:p>
          <a:p>
            <a:r>
              <a:rPr lang="sl-SI" dirty="0"/>
              <a:t>Uporabljaj različne tone, narečja, igraj se z glasom.</a:t>
            </a:r>
          </a:p>
          <a:p>
            <a:r>
              <a:rPr lang="sl-SI" dirty="0"/>
              <a:t>Posnemi si učno snov na kaseto in poslušaj.</a:t>
            </a:r>
          </a:p>
          <a:p>
            <a:r>
              <a:rPr lang="sl-SI" dirty="0"/>
              <a:t>Uči se v paru ali skupini.</a:t>
            </a:r>
          </a:p>
          <a:p>
            <a:r>
              <a:rPr lang="sl-SI" dirty="0"/>
              <a:t>Snov glasno povej.</a:t>
            </a:r>
          </a:p>
          <a:p>
            <a:r>
              <a:rPr lang="sl-SI" dirty="0"/>
              <a:t>Uči se v tišini.</a:t>
            </a:r>
          </a:p>
          <a:p>
            <a:r>
              <a:rPr lang="sl-SI" dirty="0"/>
              <a:t>Poslušaj radijske oddaje.</a:t>
            </a:r>
          </a:p>
          <a:p>
            <a:r>
              <a:rPr lang="sl-SI" dirty="0"/>
              <a:t>Pogosto naredi odmor.</a:t>
            </a:r>
          </a:p>
          <a:p>
            <a:r>
              <a:rPr lang="sl-SI" dirty="0">
                <a:hlinkClick r:id="rId2"/>
              </a:rPr>
              <a:t>primer učnega gradiva</a:t>
            </a:r>
            <a:r>
              <a:rPr lang="sl-SI" dirty="0"/>
              <a:t> (biologija)</a:t>
            </a:r>
          </a:p>
        </p:txBody>
      </p:sp>
      <p:pic>
        <p:nvPicPr>
          <p:cNvPr id="3074" name="Picture 2" descr="http://t3.gstatic.com/images?q=tbn:ANd9GcRjhc34GphdL5Oh70SuugzkAj5-AwnXXCZa3GynLTB3YLYUUWrA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4437" y="4024666"/>
            <a:ext cx="1680363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0478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1515</Words>
  <Application>Microsoft Office PowerPoint</Application>
  <PresentationFormat>Diaprojekcija na zaslonu (4:3)</PresentationFormat>
  <Paragraphs>259</Paragraphs>
  <Slides>34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34</vt:i4>
      </vt:variant>
    </vt:vector>
  </HeadingPairs>
  <TitlesOfParts>
    <vt:vector size="39" baseType="lpstr">
      <vt:lpstr>Century Schoolbook</vt:lpstr>
      <vt:lpstr>Symbol</vt:lpstr>
      <vt:lpstr>Wingdings</vt:lpstr>
      <vt:lpstr>Wingdings 2</vt:lpstr>
      <vt:lpstr>Altana</vt:lpstr>
      <vt:lpstr>KAZALO</vt:lpstr>
      <vt:lpstr>UČINKOVITO UČENJE</vt:lpstr>
      <vt:lpstr>Dejavniki učinkovitega učenja</vt:lpstr>
      <vt:lpstr>Psihološki dejavniki (1)</vt:lpstr>
      <vt:lpstr>Psihološki dejavniki (2)</vt:lpstr>
      <vt:lpstr>Psihološki dejavniki (3)</vt:lpstr>
      <vt:lpstr>Učni stili</vt:lpstr>
      <vt:lpstr>Vidni tip</vt:lpstr>
      <vt:lpstr>Slušni tip</vt:lpstr>
      <vt:lpstr>Kinestetični tip</vt:lpstr>
      <vt:lpstr>Psihološki dejavniki (4)</vt:lpstr>
      <vt:lpstr>Psihološki dejavniki</vt:lpstr>
      <vt:lpstr>Fiziološki dejavniki učenja</vt:lpstr>
      <vt:lpstr>Fizikalni dejavniki učenja</vt:lpstr>
      <vt:lpstr>Socialni dejavniki učenja</vt:lpstr>
      <vt:lpstr>Strategije učenja</vt:lpstr>
      <vt:lpstr>1. Načrtovanje učenja – razmislimo:</vt:lpstr>
      <vt:lpstr>2. Spremljanje učenja – pozorni:</vt:lpstr>
      <vt:lpstr>3. Vrednotenje in uravnavanje učenja – presodimo:</vt:lpstr>
      <vt:lpstr>Šest načel načrtovanja časa </vt:lpstr>
      <vt:lpstr>4. Elaboracija</vt:lpstr>
      <vt:lpstr>5. Organiziranje</vt:lpstr>
      <vt:lpstr>PowerPointova predstavitev</vt:lpstr>
      <vt:lpstr>PowerPointova predstavitev</vt:lpstr>
      <vt:lpstr>6. Ponavljanje</vt:lpstr>
      <vt:lpstr>PowerPointova predstavitev</vt:lpstr>
      <vt:lpstr>PowerPointova predstavitev</vt:lpstr>
      <vt:lpstr>Krivulja pozabljanja</vt:lpstr>
      <vt:lpstr>Krivulja pozabljanja</vt:lpstr>
      <vt:lpstr>Nasveti za uspešno učenje:</vt:lpstr>
      <vt:lpstr>Nasveti za uspešno učenje:</vt:lpstr>
      <vt:lpstr>Kako se spopasti z obširnim besedilom?</vt:lpstr>
      <vt:lpstr>Kako se spopasti z obširnim besedilom?</vt:lpstr>
      <vt:lpstr>Kako se spopasti z obširnim besedilom?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Kateri dejavniki vplivajo na učinkovitost učenja</dc:title>
  <dc:creator>Telebajsek</dc:creator>
  <cp:lastModifiedBy>Petra</cp:lastModifiedBy>
  <cp:revision>46</cp:revision>
  <dcterms:created xsi:type="dcterms:W3CDTF">2012-09-05T19:16:41Z</dcterms:created>
  <dcterms:modified xsi:type="dcterms:W3CDTF">2022-11-24T11:10:09Z</dcterms:modified>
</cp:coreProperties>
</file>